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58"/>
  </p:notesMasterIdLst>
  <p:sldIdLst>
    <p:sldId id="256" r:id="rId2"/>
    <p:sldId id="341" r:id="rId3"/>
    <p:sldId id="261" r:id="rId4"/>
    <p:sldId id="265" r:id="rId5"/>
    <p:sldId id="316" r:id="rId6"/>
    <p:sldId id="264" r:id="rId7"/>
    <p:sldId id="268" r:id="rId8"/>
    <p:sldId id="270" r:id="rId9"/>
    <p:sldId id="271" r:id="rId10"/>
    <p:sldId id="311" r:id="rId11"/>
    <p:sldId id="312" r:id="rId12"/>
    <p:sldId id="295" r:id="rId13"/>
    <p:sldId id="278" r:id="rId14"/>
    <p:sldId id="280" r:id="rId15"/>
    <p:sldId id="283" r:id="rId16"/>
    <p:sldId id="284" r:id="rId17"/>
    <p:sldId id="307" r:id="rId18"/>
    <p:sldId id="308" r:id="rId19"/>
    <p:sldId id="309" r:id="rId20"/>
    <p:sldId id="279" r:id="rId21"/>
    <p:sldId id="329" r:id="rId22"/>
    <p:sldId id="285" r:id="rId23"/>
    <p:sldId id="328" r:id="rId24"/>
    <p:sldId id="287" r:id="rId25"/>
    <p:sldId id="313" r:id="rId26"/>
    <p:sldId id="315" r:id="rId27"/>
    <p:sldId id="293" r:id="rId28"/>
    <p:sldId id="292" r:id="rId29"/>
    <p:sldId id="298" r:id="rId30"/>
    <p:sldId id="299" r:id="rId31"/>
    <p:sldId id="303" r:id="rId32"/>
    <p:sldId id="322" r:id="rId33"/>
    <p:sldId id="321" r:id="rId34"/>
    <p:sldId id="320" r:id="rId35"/>
    <p:sldId id="323" r:id="rId36"/>
    <p:sldId id="325" r:id="rId37"/>
    <p:sldId id="324" r:id="rId38"/>
    <p:sldId id="326" r:id="rId39"/>
    <p:sldId id="327" r:id="rId40"/>
    <p:sldId id="306" r:id="rId41"/>
    <p:sldId id="330" r:id="rId42"/>
    <p:sldId id="331" r:id="rId43"/>
    <p:sldId id="334" r:id="rId44"/>
    <p:sldId id="335" r:id="rId45"/>
    <p:sldId id="337" r:id="rId46"/>
    <p:sldId id="336" r:id="rId47"/>
    <p:sldId id="338" r:id="rId48"/>
    <p:sldId id="339" r:id="rId49"/>
    <p:sldId id="340" r:id="rId50"/>
    <p:sldId id="332" r:id="rId51"/>
    <p:sldId id="333" r:id="rId52"/>
    <p:sldId id="342" r:id="rId53"/>
    <p:sldId id="272" r:id="rId54"/>
    <p:sldId id="317" r:id="rId55"/>
    <p:sldId id="318" r:id="rId56"/>
    <p:sldId id="319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50"/>
    <p:restoredTop sz="94694"/>
  </p:normalViewPr>
  <p:slideViewPr>
    <p:cSldViewPr snapToGrid="0" snapToObjects="1">
      <p:cViewPr varScale="1">
        <p:scale>
          <a:sx n="91" d="100"/>
          <a:sy n="91" d="100"/>
        </p:scale>
        <p:origin x="19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4T02:42:46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2 24575,'-9'27'0,"2"-9"0,-8 16 0,0-13 0,3 0 0,-3-1 0,5 1 0,-1 0 0,0 5 0,1-3 0,-1 3 0,0-5 0,6 5 0,-5-4 0,4 5 0,1-6 0,-5-1 0,9 1 0,-8-5 0,4 7 0,0-6 0,-4 3 0,8-1 0,-3-8 0,4 3 0,0-4 0,-4-1 0,3 0 0,-4 1 0,5-1 0,0 0 0,0 0 0,0 0 0,0 1 0,0 4 0,0 2 0,5 5 0,1-1 0,4-4 0,0 3 0,4-8 0,-2 9 0,2-9 0,1 4 0,1-5 0,5 0 0,-1 5 0,1-3 0,0 3 0,-1-5 0,1 0 0,0 1 0,-6-6 0,5 4 0,-4-7 0,-1 2 0,5-4 0,-5 0 0,6 0 0,0 0 0,-1 0 0,1 0 0,0 0 0,-1 0 0,1 0 0,0 0 0,0-4 0,-1-2 0,7-5 0,-5-4 0,5-2 0,-7 1 0,1-4 0,-5 4 0,4 0 0,-9-4 0,4 9 0,-6-4 0,-3 6 0,-2-1 0,-4 1 0,0-5 0,0-2 0,0-10 0,0 3 0,0-16 0,5 9 0,-4-11 0,4 0 0,-5 5 0,0-5 0,0 13 0,0 1 0,0 6 0,0 5 0,0 2 0,0 4 0,0 1 0,-4 0 0,-1-1 0,-5 1 0,-4-1 0,3 0 0,-9-5 0,4 0 0,-4-6 0,4 5 0,-4-4 0,10 10 0,-5-10 0,5 9 0,-5-4 0,4 6 0,-4-6 0,6 4 0,-6 1 0,4 1 0,-9 3 0,10 1 0,-5-4 0,0 8 0,5-3 0,-10 4 0,9 0 0,-8 0 0,8 0 0,-3 0 0,4 0 0,1 0 0,-1 0 0,1 0 0,-1 0 0,1 0 0,0 0 0,0 0 0,0 0 0,0 0 0,0 0 0,0 0 0,0 0 0,3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4T02:42:51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96 24575,'0'14'0,"0"9"0,0-10 0,0 18 0,0-19 0,0 13 0,0-14 0,0 8 0,0-9 0,0 5 0,0-1 0,0-3 0,0 3 0,0 0 0,0 2 0,0 5 0,0-1 0,0 1 0,4 0 0,1-6 0,6 5 0,-6-10 0,4 5 0,-8-6 0,7 0 0,-7 6 0,7-5 0,-2 5 0,-1-6 0,3 1 0,-7-1 0,8 0 0,-8 1 0,7-1 0,-7 0 0,7 1 0,-3-1 0,5 0 0,-1 1 0,1-1 0,-5 0 0,3 1 0,-3-1 0,5 1 0,-1-1 0,0 0 0,1 1 0,-1-1 0,0 0 0,1 1 0,-1-1 0,5 5 0,-3-3 0,3 3 0,1-4 0,-5 0 0,10 0 0,-9-1 0,8 2 0,1-1 0,-4-5 0,8 0 0,-13-1 0,8-3 0,-8 3 0,8-4 0,-3 5 0,-1-4 0,5 4 0,-4-5 0,4 0 0,1 0 0,0 0 0,-1 0 0,1 0 0,0 0 0,-1-5 0,1-1 0,0-4 0,-1-1 0,-3-4 0,2 4 0,-7-9 0,2 4 0,2-11 0,1-11 0,1 2 0,-2-8 0,-5 10 0,0 6 0,0-5 0,-5 5 0,-1 0 0,-5-5 0,0 11 0,0-5 0,0 11 0,0-9 0,0 8 0,0-16 0,0 11 0,-5-11 0,3 11 0,-7-5 0,3 6 0,-5 0 0,1 5 0,0 2 0,1 4 0,-1 1 0,-4-1 0,3 0 0,-8 5 0,-6-4 0,1 3 0,-6-5 0,9 1 0,-5 4 0,3-3 0,-3 3 0,-1 0 0,5-3 0,-11 8 0,11-9 0,-5 9 0,0-4 0,5 1 0,-11 3 0,11-4 0,-11 5 0,11 0 0,-5 0 0,0 0 0,5 0 0,-5 0 0,6 0 0,1 0 0,-1 0 0,0 0 0,-9 0 0,7 0 0,-2 0 0,10 0 0,6 0 0,-1 0 0,1 0 0,0 0 0,0 0 0,0 0 0,0 0 0,-1 0 0,-4 0 0,3 0 0,-4 4 0,6-3 0,-1 7 0,1-6 0,4 6 0,-3-7 0,7 7 0,-3-7 0,4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A21A8-6096-304B-A84E-EFC4C3AC9CC7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B40A6-0574-1646-8D5A-6A42FEDAE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00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B40A6-0574-1646-8D5A-6A42FEDAEF3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33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B40A6-0574-1646-8D5A-6A42FEDAEF3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72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B40A6-0574-1646-8D5A-6A42FEDAEF3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78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B40A6-0574-1646-8D5A-6A42FEDAEF3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12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B40A6-0574-1646-8D5A-6A42FEDAEF3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52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B40A6-0574-1646-8D5A-6A42FEDAEF3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33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340C570-5A8A-E04A-99E0-2BAA239D53C7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731BA59-35AD-274E-9FE5-2DB35036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4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C570-5A8A-E04A-99E0-2BAA239D53C7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BA59-35AD-274E-9FE5-2DB35036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3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40C570-5A8A-E04A-99E0-2BAA239D53C7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731BA59-35AD-274E-9FE5-2DB35036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97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40C570-5A8A-E04A-99E0-2BAA239D53C7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731BA59-35AD-274E-9FE5-2DB35036749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539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40C570-5A8A-E04A-99E0-2BAA239D53C7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731BA59-35AD-274E-9FE5-2DB35036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2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C570-5A8A-E04A-99E0-2BAA239D53C7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BA59-35AD-274E-9FE5-2DB35036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73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C570-5A8A-E04A-99E0-2BAA239D53C7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BA59-35AD-274E-9FE5-2DB35036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59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C570-5A8A-E04A-99E0-2BAA239D53C7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BA59-35AD-274E-9FE5-2DB35036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70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40C570-5A8A-E04A-99E0-2BAA239D53C7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731BA59-35AD-274E-9FE5-2DB35036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76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C570-5A8A-E04A-99E0-2BAA239D53C7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BA59-35AD-274E-9FE5-2DB35036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9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40C570-5A8A-E04A-99E0-2BAA239D53C7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731BA59-35AD-274E-9FE5-2DB35036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1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C570-5A8A-E04A-99E0-2BAA239D53C7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BA59-35AD-274E-9FE5-2DB35036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8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C570-5A8A-E04A-99E0-2BAA239D53C7}" type="datetimeFigureOut">
              <a:rPr lang="en-US" smtClean="0"/>
              <a:t>9/15/20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BA59-35AD-274E-9FE5-2DB35036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18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C570-5A8A-E04A-99E0-2BAA239D53C7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BA59-35AD-274E-9FE5-2DB35036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23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C570-5A8A-E04A-99E0-2BAA239D53C7}" type="datetimeFigureOut">
              <a:rPr lang="en-US" smtClean="0"/>
              <a:t>9/15/20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BA59-35AD-274E-9FE5-2DB35036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85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C570-5A8A-E04A-99E0-2BAA239D53C7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BA59-35AD-274E-9FE5-2DB35036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95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C570-5A8A-E04A-99E0-2BAA239D53C7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BA59-35AD-274E-9FE5-2DB35036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89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0C570-5A8A-E04A-99E0-2BAA239D53C7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1BA59-35AD-274E-9FE5-2DB35036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79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facebook.github.io/prophet/docs/quick_start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mplementing-facebook-prophet-efficiently-c241305405a3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nford.edu/~shervine/teaching/cs-230/cheatsheet-recurrent-neural-network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nford.edu/~shervine/teaching/cs-230/cheatsheet-recurrent-neural-network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XTtCbRNQBU?feature=oembed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crotrends.net/stocks/charts/IBM/ibm/stock-price-history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an-end-to-end-project-on-time-series-analysis-and-forecasting-with-python-4835e6bf050b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an-end-to-end-project-on-time-series-analysis-and-forecasting-with-python-4835e6bf050b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hyperlink" Target="https://towardsdatascience.com/an-end-to-end-project-on-time-series-analysis-and-forecasting-with-python-4835e6bf050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medium.com/open-machine-learning-course/open-machine-learning-course-topic-9-time-series-analysis-in-python-a270cb05e0b3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2DB6-811C-4B49-9294-AED3FB843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680519"/>
            <a:ext cx="9448800" cy="963827"/>
          </a:xfrm>
        </p:spPr>
        <p:txBody>
          <a:bodyPr>
            <a:noAutofit/>
          </a:bodyPr>
          <a:lstStyle/>
          <a:p>
            <a:pPr algn="ctr"/>
            <a:r>
              <a:rPr lang="en-US" sz="5500" b="1" dirty="0"/>
              <a:t>Time Series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FE106-4D3F-C542-9296-119211BFD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112441"/>
            <a:ext cx="9448800" cy="685800"/>
          </a:xfrm>
        </p:spPr>
        <p:txBody>
          <a:bodyPr/>
          <a:lstStyle/>
          <a:p>
            <a:pPr algn="ctr"/>
            <a:r>
              <a:rPr lang="en-US" dirty="0"/>
              <a:t>Dong Zhang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dongzhang@slack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7424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C88A-E07A-B54A-82CA-9EB8C0A8F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TIME SERIES Forecasting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F31224-D268-8546-AC66-B9AF947AA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use the past data to predict the future?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hand holding up a sign&#10;&#10;Description automatically generated">
            <a:extLst>
              <a:ext uri="{FF2B5EF4-FFF2-40B4-BE49-F238E27FC236}">
                <a16:creationId xmlns:a16="http://schemas.microsoft.com/office/drawing/2014/main" id="{3C1D04CE-CA88-3848-A7FA-F81005ABC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77" y="3020604"/>
            <a:ext cx="4112044" cy="2753179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95352B-6A14-BB48-BD8C-231549C4E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510" y="3020604"/>
            <a:ext cx="4763868" cy="275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9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C88A-E07A-B54A-82CA-9EB8C0A8F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TIME SERIES Forecasting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F31224-D268-8546-AC66-B9AF947AA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Regression? </a:t>
            </a: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78929FF-AA45-6341-80A6-CC198E34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941" y="2809280"/>
            <a:ext cx="7140117" cy="3409405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979DED-3218-954B-B723-E711A59E345C}"/>
              </a:ext>
            </a:extLst>
          </p:cNvPr>
          <p:cNvCxnSpPr/>
          <p:nvPr/>
        </p:nvCxnSpPr>
        <p:spPr>
          <a:xfrm>
            <a:off x="3122023" y="4513982"/>
            <a:ext cx="6361611" cy="0"/>
          </a:xfrm>
          <a:prstGeom prst="line">
            <a:avLst/>
          </a:prstGeom>
          <a:ln w="1333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83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C88A-E07A-B54A-82CA-9EB8C0A8F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TIME SERIES Forecasting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CE9B-1B41-4046-B0B5-039979952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Exponential Smoothing Model</a:t>
            </a:r>
          </a:p>
          <a:p>
            <a:endParaRPr lang="en-US" sz="2800" dirty="0"/>
          </a:p>
          <a:p>
            <a:r>
              <a:rPr lang="en-US" sz="2800" dirty="0"/>
              <a:t>ARIMA/SARIMA</a:t>
            </a:r>
            <a:r>
              <a:rPr lang="zh-CN" altLang="en-US" sz="2800" dirty="0"/>
              <a:t> </a:t>
            </a:r>
            <a:r>
              <a:rPr lang="en-US" altLang="zh-CN" sz="2800" dirty="0"/>
              <a:t>Family</a:t>
            </a:r>
          </a:p>
          <a:p>
            <a:endParaRPr lang="en-US" sz="2800" dirty="0"/>
          </a:p>
          <a:p>
            <a:r>
              <a:rPr lang="en-US" altLang="zh-CN" sz="2800" dirty="0"/>
              <a:t>Facebook</a:t>
            </a:r>
            <a:r>
              <a:rPr lang="zh-CN" altLang="en-US" sz="2800" dirty="0"/>
              <a:t> </a:t>
            </a:r>
            <a:r>
              <a:rPr lang="en-US" sz="2800" dirty="0"/>
              <a:t>Prophet</a:t>
            </a:r>
          </a:p>
          <a:p>
            <a:endParaRPr lang="en-US" sz="2800" dirty="0"/>
          </a:p>
          <a:p>
            <a:r>
              <a:rPr lang="en-US" sz="2800" dirty="0"/>
              <a:t>Long </a:t>
            </a:r>
            <a:r>
              <a:rPr lang="en-US" altLang="zh-CN" sz="2800" dirty="0"/>
              <a:t>S</a:t>
            </a:r>
            <a:r>
              <a:rPr lang="en-US" sz="2800" dirty="0"/>
              <a:t>hort-</a:t>
            </a:r>
            <a:r>
              <a:rPr lang="en-US" altLang="zh-CN" sz="2800" dirty="0"/>
              <a:t>T</a:t>
            </a:r>
            <a:r>
              <a:rPr lang="en-US" sz="2800" dirty="0"/>
              <a:t>erm </a:t>
            </a:r>
            <a:r>
              <a:rPr lang="en-US" altLang="zh-CN" sz="2800" dirty="0"/>
              <a:t>M</a:t>
            </a:r>
            <a:r>
              <a:rPr lang="en-US" sz="2800" dirty="0"/>
              <a:t>emory</a:t>
            </a:r>
            <a:r>
              <a:rPr lang="zh-CN" altLang="en-US" sz="2800" dirty="0"/>
              <a:t> </a:t>
            </a:r>
            <a:r>
              <a:rPr lang="en-US" altLang="zh-CN" sz="2800" dirty="0"/>
              <a:t>(LSTM)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206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28CB-935B-8C41-A1FE-CD4303A7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12654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Forecasting Cross Validation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615539-159D-CF41-A5CD-A5C508FE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66" y="2439118"/>
            <a:ext cx="5772816" cy="2712307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8B269C2-B3D5-9241-BC3D-085C22286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295" y="2279576"/>
            <a:ext cx="6173239" cy="30313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784E61-B9F9-794B-A2CE-C88D1A78DE0D}"/>
              </a:ext>
            </a:extLst>
          </p:cNvPr>
          <p:cNvSpPr/>
          <p:nvPr/>
        </p:nvSpPr>
        <p:spPr>
          <a:xfrm>
            <a:off x="6487297" y="2545492"/>
            <a:ext cx="778476" cy="2496065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EB7DF2-7118-4A45-BF1D-EE9BEE73C6C0}"/>
              </a:ext>
            </a:extLst>
          </p:cNvPr>
          <p:cNvSpPr/>
          <p:nvPr/>
        </p:nvSpPr>
        <p:spPr>
          <a:xfrm>
            <a:off x="7294605" y="2545491"/>
            <a:ext cx="453081" cy="249606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4535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28CB-935B-8C41-A1FE-CD4303A7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12654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Forecasting Cross Validation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615539-159D-CF41-A5CD-A5C508FE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66" y="2439118"/>
            <a:ext cx="5772816" cy="2712307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8B269C2-B3D5-9241-BC3D-085C22286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295" y="2279576"/>
            <a:ext cx="6173239" cy="30313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784E61-B9F9-794B-A2CE-C88D1A78DE0D}"/>
              </a:ext>
            </a:extLst>
          </p:cNvPr>
          <p:cNvSpPr/>
          <p:nvPr/>
        </p:nvSpPr>
        <p:spPr>
          <a:xfrm>
            <a:off x="6487296" y="2545492"/>
            <a:ext cx="1696995" cy="2496064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EB7DF2-7118-4A45-BF1D-EE9BEE73C6C0}"/>
              </a:ext>
            </a:extLst>
          </p:cNvPr>
          <p:cNvSpPr/>
          <p:nvPr/>
        </p:nvSpPr>
        <p:spPr>
          <a:xfrm>
            <a:off x="8184292" y="2545491"/>
            <a:ext cx="589005" cy="249606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5405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28CB-935B-8C41-A1FE-CD4303A7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12654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Forecasting Cross Validation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615539-159D-CF41-A5CD-A5C508FE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66" y="2439118"/>
            <a:ext cx="5772816" cy="2712307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8B269C2-B3D5-9241-BC3D-085C22286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295" y="2279576"/>
            <a:ext cx="6173239" cy="30313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784E61-B9F9-794B-A2CE-C88D1A78DE0D}"/>
              </a:ext>
            </a:extLst>
          </p:cNvPr>
          <p:cNvSpPr/>
          <p:nvPr/>
        </p:nvSpPr>
        <p:spPr>
          <a:xfrm>
            <a:off x="6487296" y="2545492"/>
            <a:ext cx="3050111" cy="2496064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EB7DF2-7118-4A45-BF1D-EE9BEE73C6C0}"/>
              </a:ext>
            </a:extLst>
          </p:cNvPr>
          <p:cNvSpPr/>
          <p:nvPr/>
        </p:nvSpPr>
        <p:spPr>
          <a:xfrm>
            <a:off x="9537407" y="2545492"/>
            <a:ext cx="589005" cy="249606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5593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28CB-935B-8C41-A1FE-CD4303A7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12654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Forecasting Cross Validation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615539-159D-CF41-A5CD-A5C508FE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66" y="2439118"/>
            <a:ext cx="5772816" cy="2712307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8B269C2-B3D5-9241-BC3D-085C22286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295" y="2279576"/>
            <a:ext cx="6173239" cy="30313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784E61-B9F9-794B-A2CE-C88D1A78DE0D}"/>
              </a:ext>
            </a:extLst>
          </p:cNvPr>
          <p:cNvSpPr/>
          <p:nvPr/>
        </p:nvSpPr>
        <p:spPr>
          <a:xfrm>
            <a:off x="6487296" y="2545492"/>
            <a:ext cx="4724401" cy="2496064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EB7DF2-7118-4A45-BF1D-EE9BEE73C6C0}"/>
              </a:ext>
            </a:extLst>
          </p:cNvPr>
          <p:cNvSpPr/>
          <p:nvPr/>
        </p:nvSpPr>
        <p:spPr>
          <a:xfrm>
            <a:off x="11211697" y="2545492"/>
            <a:ext cx="589005" cy="249606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9813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73D4FC80-C138-DA47-9BEF-E5E0D70CE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94" y="3578016"/>
            <a:ext cx="3763988" cy="79804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283FDAA-8B49-E744-BBBD-2D82B94EDC32}"/>
              </a:ext>
            </a:extLst>
          </p:cNvPr>
          <p:cNvSpPr txBox="1">
            <a:spLocks/>
          </p:cNvSpPr>
          <p:nvPr/>
        </p:nvSpPr>
        <p:spPr>
          <a:xfrm>
            <a:off x="685800" y="912654"/>
            <a:ext cx="108204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Exponential Smoothing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08D382-13A3-E544-A005-7EB4856768B5}"/>
              </a:ext>
            </a:extLst>
          </p:cNvPr>
          <p:cNvSpPr txBox="1"/>
          <p:nvPr/>
        </p:nvSpPr>
        <p:spPr>
          <a:xfrm>
            <a:off x="476794" y="2356655"/>
            <a:ext cx="4357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time series forecasting y on time </a:t>
            </a:r>
            <a:r>
              <a:rPr lang="en-US" b="1" i="1" dirty="0">
                <a:solidFill>
                  <a:srgbClr val="FFFF00"/>
                </a:solidFill>
              </a:rPr>
              <a:t>t</a:t>
            </a:r>
          </a:p>
          <a:p>
            <a:r>
              <a:rPr lang="en-US" dirty="0"/>
              <a:t>depends on the data at </a:t>
            </a:r>
            <a:r>
              <a:rPr lang="en-US" b="1" i="1" dirty="0">
                <a:solidFill>
                  <a:srgbClr val="FFFF00"/>
                </a:solidFill>
              </a:rPr>
              <a:t>t</a:t>
            </a:r>
          </a:p>
          <a:p>
            <a:r>
              <a:rPr lang="en-US" dirty="0"/>
              <a:t>and the old forecasting at </a:t>
            </a:r>
            <a:r>
              <a:rPr lang="en-US" b="1" i="1" dirty="0">
                <a:solidFill>
                  <a:srgbClr val="FFFF00"/>
                </a:solidFill>
              </a:rPr>
              <a:t>t-1</a:t>
            </a:r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7E417-B0E1-394C-9756-3BC4419FA1E4}"/>
              </a:ext>
            </a:extLst>
          </p:cNvPr>
          <p:cNvSpPr/>
          <p:nvPr/>
        </p:nvSpPr>
        <p:spPr>
          <a:xfrm>
            <a:off x="4965557" y="5945346"/>
            <a:ext cx="28873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α = 0 </a:t>
            </a:r>
            <a:r>
              <a:rPr lang="en-US" b="1" dirty="0">
                <a:sym typeface="Wingdings" pitchFamily="2" charset="2"/>
              </a:rPr>
              <a:t> initial data point</a:t>
            </a:r>
          </a:p>
          <a:p>
            <a:r>
              <a:rPr lang="el-GR" b="1" dirty="0"/>
              <a:t>α</a:t>
            </a:r>
            <a:r>
              <a:rPr lang="en-US" b="1" dirty="0"/>
              <a:t> = 1 </a:t>
            </a:r>
            <a:r>
              <a:rPr lang="en-US" b="1" dirty="0">
                <a:sym typeface="Wingdings" pitchFamily="2" charset="2"/>
              </a:rPr>
              <a:t> actual data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0D3F10-36E1-DB4E-8001-77AB2C3E0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557" y="2500116"/>
            <a:ext cx="6749649" cy="320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333876-009D-5B46-9EF2-3603C42D8A01}"/>
              </a:ext>
            </a:extLst>
          </p:cNvPr>
          <p:cNvSpPr/>
          <p:nvPr/>
        </p:nvSpPr>
        <p:spPr>
          <a:xfrm>
            <a:off x="476794" y="4674088"/>
            <a:ext cx="35549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Real data: y</a:t>
            </a:r>
            <a:r>
              <a:rPr lang="en-US" b="1" baseline="-25000" dirty="0"/>
              <a:t>0</a:t>
            </a:r>
            <a:r>
              <a:rPr lang="en-US" b="1" dirty="0"/>
              <a:t>, y</a:t>
            </a:r>
            <a:r>
              <a:rPr lang="en-US" b="1" baseline="-25000" dirty="0"/>
              <a:t>1</a:t>
            </a:r>
            <a:r>
              <a:rPr lang="en-US" b="1" dirty="0"/>
              <a:t>, y</a:t>
            </a:r>
            <a:r>
              <a:rPr lang="en-US" b="1" baseline="-25000" dirty="0"/>
              <a:t>2</a:t>
            </a:r>
            <a:r>
              <a:rPr lang="en-US" b="1" dirty="0"/>
              <a:t>, y</a:t>
            </a:r>
            <a:r>
              <a:rPr lang="en-US" b="1" baseline="-25000" dirty="0"/>
              <a:t>3</a:t>
            </a:r>
            <a:r>
              <a:rPr lang="en-US" b="1" dirty="0"/>
              <a:t>, y</a:t>
            </a:r>
            <a:r>
              <a:rPr lang="en-US" b="1" baseline="-25000" dirty="0"/>
              <a:t>4</a:t>
            </a:r>
            <a:r>
              <a:rPr lang="en-US" b="1" dirty="0"/>
              <a:t>, ….</a:t>
            </a:r>
          </a:p>
          <a:p>
            <a:endParaRPr lang="en-US" b="1" dirty="0"/>
          </a:p>
          <a:p>
            <a:r>
              <a:rPr lang="en-US" b="1" dirty="0"/>
              <a:t>Prediction: </a:t>
            </a:r>
            <a:r>
              <a:rPr lang="en-US" b="1" u="sng" dirty="0"/>
              <a:t>y</a:t>
            </a:r>
            <a:r>
              <a:rPr lang="en-US" b="1" baseline="-25000" dirty="0"/>
              <a:t>0</a:t>
            </a:r>
            <a:r>
              <a:rPr lang="en-US" b="1" dirty="0"/>
              <a:t>, </a:t>
            </a:r>
            <a:r>
              <a:rPr lang="en-US" b="1" u="sng" dirty="0"/>
              <a:t>y</a:t>
            </a:r>
            <a:r>
              <a:rPr lang="en-US" b="1" baseline="-25000" dirty="0"/>
              <a:t>1</a:t>
            </a:r>
            <a:r>
              <a:rPr lang="en-US" b="1" dirty="0"/>
              <a:t>, </a:t>
            </a:r>
            <a:r>
              <a:rPr lang="en-US" b="1" u="sng" dirty="0"/>
              <a:t>y</a:t>
            </a:r>
            <a:r>
              <a:rPr lang="en-US" b="1" baseline="-25000" dirty="0"/>
              <a:t>2</a:t>
            </a:r>
            <a:r>
              <a:rPr lang="en-US" b="1" dirty="0"/>
              <a:t>, </a:t>
            </a:r>
            <a:r>
              <a:rPr lang="en-US" b="1" u="sng" dirty="0"/>
              <a:t>y</a:t>
            </a:r>
            <a:r>
              <a:rPr lang="en-US" b="1" baseline="-25000" dirty="0"/>
              <a:t>3</a:t>
            </a:r>
            <a:r>
              <a:rPr lang="en-US" b="1" dirty="0"/>
              <a:t>, </a:t>
            </a:r>
            <a:r>
              <a:rPr lang="en-US" b="1" u="sng" dirty="0"/>
              <a:t>y</a:t>
            </a:r>
            <a:r>
              <a:rPr lang="en-US" b="1" baseline="-25000" dirty="0"/>
              <a:t>4</a:t>
            </a:r>
            <a:r>
              <a:rPr lang="en-US" b="1" dirty="0"/>
              <a:t>, ….</a:t>
            </a:r>
          </a:p>
        </p:txBody>
      </p:sp>
    </p:spTree>
    <p:extLst>
      <p:ext uri="{BB962C8B-B14F-4D97-AF65-F5344CB8AC3E}">
        <p14:creationId xmlns:p14="http://schemas.microsoft.com/office/powerpoint/2010/main" val="3486202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C8D72-206C-554E-A1A6-9A705A010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557" y="2500116"/>
            <a:ext cx="6749649" cy="3202926"/>
          </a:xfrm>
          <a:prstGeom prst="rect">
            <a:avLst/>
          </a:prstGeom>
        </p:spPr>
      </p:pic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92A305DD-3859-854E-8521-0F5487280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58" y="4313875"/>
            <a:ext cx="3330194" cy="13891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2822F22-9242-A443-865C-ADCFE8087907}"/>
              </a:ext>
            </a:extLst>
          </p:cNvPr>
          <p:cNvSpPr/>
          <p:nvPr/>
        </p:nvSpPr>
        <p:spPr>
          <a:xfrm>
            <a:off x="1264133" y="5824366"/>
            <a:ext cx="26230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parameters:  </a:t>
            </a:r>
            <a:r>
              <a:rPr lang="en-US" sz="2400" b="1" dirty="0"/>
              <a:t>α, β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CBD8411-9E17-6A4C-9FF9-B75001B51AB7}"/>
              </a:ext>
            </a:extLst>
          </p:cNvPr>
          <p:cNvSpPr txBox="1">
            <a:spLocks/>
          </p:cNvSpPr>
          <p:nvPr/>
        </p:nvSpPr>
        <p:spPr>
          <a:xfrm>
            <a:off x="685800" y="912654"/>
            <a:ext cx="108204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Double Exponential Smoothing</a:t>
            </a:r>
          </a:p>
        </p:txBody>
      </p:sp>
      <p:pic>
        <p:nvPicPr>
          <p:cNvPr id="16" name="Picture 15" descr="A picture containing clock&#10;&#10;Description automatically generated">
            <a:extLst>
              <a:ext uri="{FF2B5EF4-FFF2-40B4-BE49-F238E27FC236}">
                <a16:creationId xmlns:a16="http://schemas.microsoft.com/office/drawing/2014/main" id="{9EEF9946-4076-3B40-A1B0-A503D8205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11" y="2500116"/>
            <a:ext cx="3540486" cy="750654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06BCF55B-425F-A447-BC41-40CFE79CD3E8}"/>
              </a:ext>
            </a:extLst>
          </p:cNvPr>
          <p:cNvSpPr/>
          <p:nvPr/>
        </p:nvSpPr>
        <p:spPr>
          <a:xfrm>
            <a:off x="2281740" y="3351248"/>
            <a:ext cx="587828" cy="862149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52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BA50EC-BEC8-DC46-986F-6FB0117E7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399459"/>
            <a:ext cx="3945248" cy="1876810"/>
          </a:xfrm>
          <a:prstGeom prst="rect">
            <a:avLst/>
          </a:prstGeom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6E2FFB1A-DB6E-5240-B62E-4CF0F19CE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257" y="2334827"/>
            <a:ext cx="6127287" cy="29257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CAA959-CE2D-5C4F-91CE-1C0EB089E91D}"/>
              </a:ext>
            </a:extLst>
          </p:cNvPr>
          <p:cNvSpPr txBox="1"/>
          <p:nvPr/>
        </p:nvSpPr>
        <p:spPr>
          <a:xfrm>
            <a:off x="8658900" y="5260606"/>
            <a:ext cx="639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391AB7-FC48-084B-81B8-8236798A2DA6}"/>
              </a:ext>
            </a:extLst>
          </p:cNvPr>
          <p:cNvSpPr/>
          <p:nvPr/>
        </p:nvSpPr>
        <p:spPr>
          <a:xfrm>
            <a:off x="4748711" y="5506828"/>
            <a:ext cx="16930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parameters:</a:t>
            </a:r>
          </a:p>
          <a:p>
            <a:r>
              <a:rPr lang="en-US" sz="2400" b="1" dirty="0"/>
              <a:t>α, β, </a:t>
            </a:r>
            <a:r>
              <a:rPr lang="en-US" sz="2400" b="1" dirty="0" err="1"/>
              <a:t>γ</a:t>
            </a:r>
            <a:endParaRPr lang="en-US" sz="2400" b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647D198-59D3-0848-A8D2-6AB781C84FE9}"/>
              </a:ext>
            </a:extLst>
          </p:cNvPr>
          <p:cNvSpPr txBox="1">
            <a:spLocks/>
          </p:cNvSpPr>
          <p:nvPr/>
        </p:nvSpPr>
        <p:spPr>
          <a:xfrm>
            <a:off x="685800" y="912654"/>
            <a:ext cx="108204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TRIPLE Exponential Smoothing</a:t>
            </a:r>
          </a:p>
        </p:txBody>
      </p:sp>
      <p:pic>
        <p:nvPicPr>
          <p:cNvPr id="15" name="Picture 14" descr="A picture containing clock&#10;&#10;Description automatically generated">
            <a:extLst>
              <a:ext uri="{FF2B5EF4-FFF2-40B4-BE49-F238E27FC236}">
                <a16:creationId xmlns:a16="http://schemas.microsoft.com/office/drawing/2014/main" id="{6B8CF014-7EB8-BA46-A39D-1A5903177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11" y="2500116"/>
            <a:ext cx="3540486" cy="750654"/>
          </a:xfrm>
          <a:prstGeom prst="rect">
            <a:avLst/>
          </a:prstGeom>
        </p:spPr>
      </p:pic>
      <p:sp>
        <p:nvSpPr>
          <p:cNvPr id="16" name="Down Arrow 15">
            <a:extLst>
              <a:ext uri="{FF2B5EF4-FFF2-40B4-BE49-F238E27FC236}">
                <a16:creationId xmlns:a16="http://schemas.microsoft.com/office/drawing/2014/main" id="{277214A5-6EC1-1D4B-9066-76746BAEB5A1}"/>
              </a:ext>
            </a:extLst>
          </p:cNvPr>
          <p:cNvSpPr/>
          <p:nvPr/>
        </p:nvSpPr>
        <p:spPr>
          <a:xfrm>
            <a:off x="2281740" y="3351248"/>
            <a:ext cx="587828" cy="862149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53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C88A-E07A-B54A-82CA-9EB8C0A8F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TIME SERIES Forecasting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CE9B-1B41-4046-B0B5-039979952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440416"/>
          </a:xfrm>
        </p:spPr>
        <p:txBody>
          <a:bodyPr>
            <a:normAutofit/>
          </a:bodyPr>
          <a:lstStyle/>
          <a:p>
            <a:r>
              <a:rPr lang="en-US" sz="2800" dirty="0"/>
              <a:t>What is time series?</a:t>
            </a:r>
          </a:p>
          <a:p>
            <a:endParaRPr lang="en-US" sz="2800" dirty="0"/>
          </a:p>
          <a:p>
            <a:r>
              <a:rPr lang="en-US" sz="2800" dirty="0"/>
              <a:t>Demo:</a:t>
            </a:r>
            <a:br>
              <a:rPr lang="en-US" sz="2800" dirty="0"/>
            </a:br>
            <a:br>
              <a:rPr lang="en-US" sz="2800" dirty="0"/>
            </a:br>
            <a:r>
              <a:rPr lang="en-US" sz="2400" dirty="0"/>
              <a:t>1. Exponential Smoothing Model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2. ARIMA/SARIMA</a:t>
            </a:r>
            <a:br>
              <a:rPr lang="en-US" sz="2400" dirty="0"/>
            </a:br>
            <a:br>
              <a:rPr lang="en-US" altLang="zh-CN" sz="2400" dirty="0"/>
            </a:br>
            <a:r>
              <a:rPr lang="en-US" altLang="zh-CN" sz="2400" dirty="0"/>
              <a:t>3. Facebook</a:t>
            </a:r>
            <a:r>
              <a:rPr lang="zh-CN" altLang="en-US" sz="2400" dirty="0"/>
              <a:t> </a:t>
            </a:r>
            <a:r>
              <a:rPr lang="en-US" sz="2400" dirty="0"/>
              <a:t>Prophet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4. Long </a:t>
            </a:r>
            <a:r>
              <a:rPr lang="en-US" altLang="zh-CN" sz="2400" dirty="0"/>
              <a:t>S</a:t>
            </a:r>
            <a:r>
              <a:rPr lang="en-US" sz="2400" dirty="0"/>
              <a:t>hort-</a:t>
            </a:r>
            <a:r>
              <a:rPr lang="en-US" altLang="zh-CN" sz="2400" dirty="0"/>
              <a:t>T</a:t>
            </a:r>
            <a:r>
              <a:rPr lang="en-US" sz="2400" dirty="0"/>
              <a:t>erm </a:t>
            </a:r>
            <a:r>
              <a:rPr lang="en-US" altLang="zh-CN" sz="2400" dirty="0"/>
              <a:t>M</a:t>
            </a:r>
            <a:r>
              <a:rPr lang="en-US" sz="2400" dirty="0"/>
              <a:t>emory</a:t>
            </a:r>
            <a:r>
              <a:rPr lang="zh-CN" altLang="en-US" sz="2400" dirty="0"/>
              <a:t> </a:t>
            </a:r>
            <a:r>
              <a:rPr lang="en-US" altLang="zh-CN" sz="2400" dirty="0"/>
              <a:t>(LSTM)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31006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93E9E-4CB6-A542-B440-8491C5F0A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exponential </a:t>
            </a:r>
            <a:r>
              <a:rPr lang="en-US" altLang="zh-CN" b="1" dirty="0"/>
              <a:t>Smoothing</a:t>
            </a:r>
            <a:r>
              <a:rPr lang="zh-CN" altLang="en-US" b="1" dirty="0"/>
              <a:t> </a:t>
            </a:r>
            <a:r>
              <a:rPr lang="en-US" b="1" dirty="0"/>
              <a:t>FORECASTING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76A3D-C66D-494A-85DC-3D2043AAF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055" y="2011063"/>
            <a:ext cx="7831229" cy="3935626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4BC9CF-B5DA-3B40-9CCC-61D49D5BF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81" y="3072086"/>
            <a:ext cx="3750815" cy="17843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46E08B-5114-D748-9D85-23BD6BFEB125}"/>
              </a:ext>
            </a:extLst>
          </p:cNvPr>
          <p:cNvSpPr/>
          <p:nvPr/>
        </p:nvSpPr>
        <p:spPr>
          <a:xfrm>
            <a:off x="501881" y="5010143"/>
            <a:ext cx="370453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α</a:t>
            </a:r>
            <a:r>
              <a:rPr lang="en-US" sz="1600" dirty="0"/>
              <a:t> = 0.11652680227350454</a:t>
            </a:r>
          </a:p>
          <a:p>
            <a:r>
              <a:rPr lang="en-US" sz="1600" b="1" dirty="0"/>
              <a:t>β </a:t>
            </a:r>
            <a:r>
              <a:rPr lang="en-US" sz="1600" dirty="0"/>
              <a:t>= 0.002677697431105852</a:t>
            </a:r>
          </a:p>
          <a:p>
            <a:r>
              <a:rPr lang="en-US" sz="1600" b="1" dirty="0" err="1"/>
              <a:t>γ</a:t>
            </a:r>
            <a:r>
              <a:rPr lang="en-US" sz="1600" dirty="0"/>
              <a:t> = 0.05820973606789237 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FAAAF685-D497-BD4D-BE09-79DC920AC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20" y="2138139"/>
            <a:ext cx="2858260" cy="60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22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CE98-11F7-794A-9D3A-435174A49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/>
              <a:t>ARIMA/SARIMA</a:t>
            </a:r>
            <a:r>
              <a:rPr lang="zh-CN" altLang="en-US" b="1" dirty="0"/>
              <a:t> </a:t>
            </a:r>
            <a:r>
              <a:rPr lang="en-US" altLang="zh-CN" b="1" dirty="0"/>
              <a:t>Family</a:t>
            </a:r>
            <a:r>
              <a:rPr lang="zh-CN" altLang="en-US" b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6C89F-DB62-2E4C-8509-F3CFED366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Auto-Regressive (AR) --&gt; 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9D4BF7-A446-4D45-B879-AFF0338FD6B5}"/>
              </a:ext>
            </a:extLst>
          </p:cNvPr>
          <p:cNvSpPr/>
          <p:nvPr/>
        </p:nvSpPr>
        <p:spPr>
          <a:xfrm>
            <a:off x="4943731" y="2194560"/>
            <a:ext cx="486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dium-content-serif-font"/>
              </a:rPr>
              <a:t>a linear combination of past values of the variable</a:t>
            </a:r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9850987-80F4-9B4E-B6B5-6B4FB07C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63" y="2958736"/>
            <a:ext cx="7753991" cy="28934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5F232D-EEFC-B34E-9F3F-60F621F8C8D3}"/>
              </a:ext>
            </a:extLst>
          </p:cNvPr>
          <p:cNvSpPr txBox="1"/>
          <p:nvPr/>
        </p:nvSpPr>
        <p:spPr>
          <a:xfrm>
            <a:off x="3396343" y="6093627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lot of math! …</a:t>
            </a:r>
          </a:p>
        </p:txBody>
      </p:sp>
    </p:spTree>
    <p:extLst>
      <p:ext uri="{BB962C8B-B14F-4D97-AF65-F5344CB8AC3E}">
        <p14:creationId xmlns:p14="http://schemas.microsoft.com/office/powerpoint/2010/main" val="1401224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CE98-11F7-794A-9D3A-435174A49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/>
              <a:t>ARIMA/SARIMA</a:t>
            </a:r>
            <a:r>
              <a:rPr lang="zh-CN" altLang="en-US" b="1" dirty="0"/>
              <a:t> </a:t>
            </a:r>
            <a:r>
              <a:rPr lang="en-US" altLang="zh-CN" b="1" dirty="0"/>
              <a:t>Family</a:t>
            </a:r>
            <a:r>
              <a:rPr lang="zh-CN" altLang="en-US" b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6C89F-DB62-2E4C-8509-F3CFED366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Auto-Regressive (AR) --&gt; 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9D4BF7-A446-4D45-B879-AFF0338FD6B5}"/>
              </a:ext>
            </a:extLst>
          </p:cNvPr>
          <p:cNvSpPr/>
          <p:nvPr/>
        </p:nvSpPr>
        <p:spPr>
          <a:xfrm>
            <a:off x="4943731" y="2194560"/>
            <a:ext cx="486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dium-content-serif-font"/>
              </a:rPr>
              <a:t>a linear combination of past values of the variable</a:t>
            </a:r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9850987-80F4-9B4E-B6B5-6B4FB07C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63" y="2958736"/>
            <a:ext cx="7753991" cy="28934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5F232D-EEFC-B34E-9F3F-60F621F8C8D3}"/>
              </a:ext>
            </a:extLst>
          </p:cNvPr>
          <p:cNvSpPr txBox="1"/>
          <p:nvPr/>
        </p:nvSpPr>
        <p:spPr>
          <a:xfrm>
            <a:off x="3396343" y="6093627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lot of math! 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F7DCF97-1850-3A4B-ADE0-F264992C87AF}"/>
                  </a:ext>
                </a:extLst>
              </p14:cNvPr>
              <p14:cNvContentPartPr/>
              <p14:nvPr/>
            </p14:nvContentPartPr>
            <p14:xfrm>
              <a:off x="2285023" y="3369034"/>
              <a:ext cx="275400" cy="323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F7DCF97-1850-3A4B-ADE0-F264992C87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6023" y="3360394"/>
                <a:ext cx="29304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2B6C4BA-EC11-1444-AD42-32C41134EC2E}"/>
                  </a:ext>
                </a:extLst>
              </p14:cNvPr>
              <p14:cNvContentPartPr/>
              <p14:nvPr/>
            </p14:nvContentPartPr>
            <p14:xfrm>
              <a:off x="2251183" y="4389994"/>
              <a:ext cx="367560" cy="317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2B6C4BA-EC11-1444-AD42-32C41134EC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42183" y="4381354"/>
                <a:ext cx="385200" cy="33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6337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CE98-11F7-794A-9D3A-435174A49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/>
              <a:t>ARIMA/SARIMA</a:t>
            </a:r>
            <a:r>
              <a:rPr lang="zh-CN" altLang="en-US" b="1" dirty="0"/>
              <a:t> </a:t>
            </a:r>
            <a:r>
              <a:rPr lang="en-US" altLang="zh-CN" b="1" dirty="0"/>
              <a:t>Family</a:t>
            </a:r>
            <a:r>
              <a:rPr lang="zh-CN" altLang="en-US" b="1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6C89F-DB62-2E4C-8509-F3CFED366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Auto-Regressive (AR) --&gt; p</a:t>
            </a:r>
          </a:p>
          <a:p>
            <a:endParaRPr lang="en-US" dirty="0"/>
          </a:p>
          <a:p>
            <a:r>
              <a:rPr lang="en-US" dirty="0"/>
              <a:t>Moving Average (MA) --&gt; q</a:t>
            </a:r>
          </a:p>
          <a:p>
            <a:endParaRPr lang="en-US" dirty="0"/>
          </a:p>
          <a:p>
            <a:r>
              <a:rPr lang="en-US" dirty="0"/>
              <a:t>Auto-Regressive Moving Average (ARMA) --&gt; p, q</a:t>
            </a:r>
          </a:p>
          <a:p>
            <a:endParaRPr lang="en-US" dirty="0"/>
          </a:p>
          <a:p>
            <a:r>
              <a:rPr lang="en-US" dirty="0"/>
              <a:t>Auto-Regressive Integrated Moving Average (ARIMA) --&gt; p, q, d</a:t>
            </a:r>
          </a:p>
          <a:p>
            <a:endParaRPr lang="en-US" dirty="0"/>
          </a:p>
          <a:p>
            <a:r>
              <a:rPr lang="en-US" dirty="0"/>
              <a:t>Seasonal Auto-regression Moving Average model </a:t>
            </a:r>
            <a:br>
              <a:rPr lang="en-US" dirty="0"/>
            </a:br>
            <a:r>
              <a:rPr lang="en-US" dirty="0"/>
              <a:t>(SARIMA) --&gt; (</a:t>
            </a:r>
            <a:r>
              <a:rPr lang="en-US" dirty="0" err="1"/>
              <a:t>p,d,q</a:t>
            </a:r>
            <a:r>
              <a:rPr lang="en-US" dirty="0"/>
              <a:t>)(P,D,Q,s)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9D4BF7-A446-4D45-B879-AFF0338FD6B5}"/>
              </a:ext>
            </a:extLst>
          </p:cNvPr>
          <p:cNvSpPr/>
          <p:nvPr/>
        </p:nvSpPr>
        <p:spPr>
          <a:xfrm>
            <a:off x="4943731" y="2194560"/>
            <a:ext cx="486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dium-content-serif-font"/>
              </a:rPr>
              <a:t>a linear combination of past values of the variable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48CC90-895D-2249-9D89-EC8725CDB33C}"/>
              </a:ext>
            </a:extLst>
          </p:cNvPr>
          <p:cNvSpPr/>
          <p:nvPr/>
        </p:nvSpPr>
        <p:spPr>
          <a:xfrm>
            <a:off x="5040885" y="2956951"/>
            <a:ext cx="4226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dium-content-serif-font"/>
              </a:rPr>
              <a:t>a linear combination of past forecast 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507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CEA79-4E01-B146-943C-23BCC1FC5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SARIMA: Parameter Scanning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6CA34C-CD2C-E949-99E1-D626E1EF86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8697297"/>
              </p:ext>
            </p:extLst>
          </p:nvPr>
        </p:nvGraphicFramePr>
        <p:xfrm>
          <a:off x="586946" y="1653333"/>
          <a:ext cx="11139616" cy="1019399"/>
        </p:xfrm>
        <a:graphic>
          <a:graphicData uri="http://schemas.openxmlformats.org/drawingml/2006/table">
            <a:tbl>
              <a:tblPr/>
              <a:tblGrid>
                <a:gridCol w="11139616">
                  <a:extLst>
                    <a:ext uri="{9D8B030D-6E8A-4147-A177-3AD203B41FA5}">
                      <a16:colId xmlns:a16="http://schemas.microsoft.com/office/drawing/2014/main" val="3182236807"/>
                    </a:ext>
                  </a:extLst>
                </a:gridCol>
              </a:tblGrid>
              <a:tr h="4040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089825"/>
                  </a:ext>
                </a:extLst>
              </a:tr>
              <a:tr h="287669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from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statsmodels.tsa.arima_model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dirty="0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import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accent5"/>
                          </a:solidFill>
                          <a:effectLst/>
                          <a:latin typeface="SFMono-Regular"/>
                        </a:rPr>
                        <a:t>S</a:t>
                      </a:r>
                      <a:r>
                        <a:rPr lang="en-US" dirty="0">
                          <a:solidFill>
                            <a:schemeClr val="accent5"/>
                          </a:solidFill>
                          <a:effectLst/>
                          <a:latin typeface="SFMono-Regular"/>
                        </a:rPr>
                        <a:t>ARIMA</a:t>
                      </a:r>
                      <a:endParaRPr lang="en-US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95250" marR="95250" marT="38100" marB="9525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914365"/>
                  </a:ext>
                </a:extLst>
              </a:tr>
              <a:tr h="262136">
                <a:tc>
                  <a:txBody>
                    <a:bodyPr/>
                    <a:lstStyle/>
                    <a:p>
                      <a:pPr algn="r" fontAlgn="t"/>
                      <a:endParaRPr lang="en-US" dirty="0">
                        <a:effectLst/>
                        <a:latin typeface="SFMono-Regular"/>
                      </a:endParaRPr>
                    </a:p>
                  </a:txBody>
                  <a:tcPr marL="95250" marR="95250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08163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F8BBF503-AE2A-CA42-92BC-79995D083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8854" y="-21486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06D178-1E9C-6140-8F05-F6EE4EC0FB9D}"/>
              </a:ext>
            </a:extLst>
          </p:cNvPr>
          <p:cNvSpPr/>
          <p:nvPr/>
        </p:nvSpPr>
        <p:spPr>
          <a:xfrm>
            <a:off x="360935" y="2793738"/>
            <a:ext cx="3369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(SARIMA) --&gt; (</a:t>
            </a:r>
            <a:r>
              <a:rPr lang="en-US" dirty="0" err="1"/>
              <a:t>p,d,q</a:t>
            </a:r>
            <a:r>
              <a:rPr lang="en-US" dirty="0"/>
              <a:t>)(P,D,Q,s)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7CFC1C-4DDF-A543-8BCD-288917AA8CD3}"/>
              </a:ext>
            </a:extLst>
          </p:cNvPr>
          <p:cNvSpPr/>
          <p:nvPr/>
        </p:nvSpPr>
        <p:spPr>
          <a:xfrm>
            <a:off x="360935" y="3185316"/>
            <a:ext cx="52390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FF00"/>
                </a:solidFill>
              </a:rPr>
              <a:t># setting initial values and some bounds for them</a:t>
            </a:r>
          </a:p>
          <a:p>
            <a:r>
              <a:rPr lang="en-US" sz="1500" dirty="0"/>
              <a:t>p = range(2, 5)</a:t>
            </a:r>
          </a:p>
          <a:p>
            <a:r>
              <a:rPr lang="en-US" sz="1500" dirty="0"/>
              <a:t>d=1 </a:t>
            </a:r>
          </a:p>
          <a:p>
            <a:r>
              <a:rPr lang="en-US" sz="1500" dirty="0"/>
              <a:t>q = range(2, 5)</a:t>
            </a:r>
          </a:p>
          <a:p>
            <a:r>
              <a:rPr lang="en-US" sz="1500" dirty="0"/>
              <a:t>P = range(0, 3)</a:t>
            </a:r>
          </a:p>
          <a:p>
            <a:r>
              <a:rPr lang="en-US" sz="1500" dirty="0"/>
              <a:t>D=1 </a:t>
            </a:r>
          </a:p>
          <a:p>
            <a:r>
              <a:rPr lang="en-US" sz="1500" dirty="0"/>
              <a:t>Q = range(0, 2)</a:t>
            </a:r>
          </a:p>
          <a:p>
            <a:r>
              <a:rPr lang="en-US" sz="1500" dirty="0"/>
              <a:t>s = 24</a:t>
            </a:r>
          </a:p>
          <a:p>
            <a:endParaRPr lang="en-US" sz="1500" dirty="0"/>
          </a:p>
          <a:p>
            <a:r>
              <a:rPr lang="en-US" sz="1500" dirty="0">
                <a:solidFill>
                  <a:srgbClr val="FFFF00"/>
                </a:solidFill>
              </a:rPr>
              <a:t># creating list with all the possible combinations</a:t>
            </a:r>
            <a:br>
              <a:rPr lang="en-US" sz="1500" dirty="0">
                <a:solidFill>
                  <a:srgbClr val="FFFF00"/>
                </a:solidFill>
              </a:rPr>
            </a:br>
            <a:r>
              <a:rPr lang="en-US" sz="1500" dirty="0">
                <a:solidFill>
                  <a:srgbClr val="FFFF00"/>
                </a:solidFill>
              </a:rPr>
              <a:t> of parameters</a:t>
            </a:r>
          </a:p>
          <a:p>
            <a:r>
              <a:rPr lang="en-US" sz="1500" dirty="0"/>
              <a:t>parameters = product(p, q, P, Q)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4A98A26-96B0-4847-936E-E9C627AE3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105" y="3185316"/>
            <a:ext cx="6560457" cy="312646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73629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CEA79-4E01-B146-943C-23BCC1FC5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SARIMA: Parameter Scanning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6CA34C-CD2C-E949-99E1-D626E1EF86E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6946" y="1653333"/>
          <a:ext cx="11139616" cy="1019399"/>
        </p:xfrm>
        <a:graphic>
          <a:graphicData uri="http://schemas.openxmlformats.org/drawingml/2006/table">
            <a:tbl>
              <a:tblPr/>
              <a:tblGrid>
                <a:gridCol w="11139616">
                  <a:extLst>
                    <a:ext uri="{9D8B030D-6E8A-4147-A177-3AD203B41FA5}">
                      <a16:colId xmlns:a16="http://schemas.microsoft.com/office/drawing/2014/main" val="3182236807"/>
                    </a:ext>
                  </a:extLst>
                </a:gridCol>
              </a:tblGrid>
              <a:tr h="4040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089825"/>
                  </a:ext>
                </a:extLst>
              </a:tr>
              <a:tr h="287669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from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dirty="0" err="1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statsmodels.tsa.arima_model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dirty="0">
                          <a:solidFill>
                            <a:srgbClr val="D73A49"/>
                          </a:solidFill>
                          <a:effectLst/>
                          <a:latin typeface="SFMono-Regular"/>
                        </a:rPr>
                        <a:t>import</a:t>
                      </a:r>
                      <a:r>
                        <a:rPr lang="en-US" dirty="0">
                          <a:solidFill>
                            <a:srgbClr val="24292E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accent5"/>
                          </a:solidFill>
                          <a:effectLst/>
                          <a:latin typeface="SFMono-Regular"/>
                        </a:rPr>
                        <a:t>S</a:t>
                      </a:r>
                      <a:r>
                        <a:rPr lang="en-US" dirty="0">
                          <a:solidFill>
                            <a:schemeClr val="accent5"/>
                          </a:solidFill>
                          <a:effectLst/>
                          <a:latin typeface="SFMono-Regular"/>
                        </a:rPr>
                        <a:t>ARIMA</a:t>
                      </a:r>
                      <a:endParaRPr lang="en-US" dirty="0">
                        <a:solidFill>
                          <a:srgbClr val="24292E"/>
                        </a:solidFill>
                        <a:effectLst/>
                        <a:latin typeface="SFMono-Regular"/>
                      </a:endParaRPr>
                    </a:p>
                  </a:txBody>
                  <a:tcPr marL="95250" marR="95250" marT="38100" marB="9525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914365"/>
                  </a:ext>
                </a:extLst>
              </a:tr>
              <a:tr h="262136">
                <a:tc>
                  <a:txBody>
                    <a:bodyPr/>
                    <a:lstStyle/>
                    <a:p>
                      <a:pPr algn="r" fontAlgn="t"/>
                      <a:endParaRPr lang="en-US" dirty="0">
                        <a:effectLst/>
                        <a:latin typeface="SFMono-Regular"/>
                      </a:endParaRPr>
                    </a:p>
                  </a:txBody>
                  <a:tcPr marL="95250" marR="95250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08163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F8BBF503-AE2A-CA42-92BC-79995D083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8854" y="-21486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06D178-1E9C-6140-8F05-F6EE4EC0FB9D}"/>
              </a:ext>
            </a:extLst>
          </p:cNvPr>
          <p:cNvSpPr/>
          <p:nvPr/>
        </p:nvSpPr>
        <p:spPr>
          <a:xfrm>
            <a:off x="360935" y="2793738"/>
            <a:ext cx="3369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(SARIMA) --&gt; (</a:t>
            </a:r>
            <a:r>
              <a:rPr lang="en-US" dirty="0" err="1"/>
              <a:t>p,d,q</a:t>
            </a:r>
            <a:r>
              <a:rPr lang="en-US" dirty="0"/>
              <a:t>)(P,D,Q,s)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FD9EDC0-0B1D-B340-8B64-D6ABE653C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105" y="3185317"/>
            <a:ext cx="6560457" cy="312646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DA274B-5ABF-4847-87CC-368A14F29982}"/>
              </a:ext>
            </a:extLst>
          </p:cNvPr>
          <p:cNvSpPr/>
          <p:nvPr/>
        </p:nvSpPr>
        <p:spPr>
          <a:xfrm>
            <a:off x="360935" y="3185316"/>
            <a:ext cx="52390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FF00"/>
                </a:solidFill>
              </a:rPr>
              <a:t># setting initial values and some bounds for them</a:t>
            </a:r>
          </a:p>
          <a:p>
            <a:r>
              <a:rPr lang="en-US" sz="1500" dirty="0"/>
              <a:t>p = range(2, 5)</a:t>
            </a:r>
          </a:p>
          <a:p>
            <a:r>
              <a:rPr lang="en-US" sz="1500" dirty="0"/>
              <a:t>d=1 </a:t>
            </a:r>
          </a:p>
          <a:p>
            <a:r>
              <a:rPr lang="en-US" sz="1500" dirty="0"/>
              <a:t>q = range(2, 5)</a:t>
            </a:r>
          </a:p>
          <a:p>
            <a:r>
              <a:rPr lang="en-US" sz="1500" dirty="0"/>
              <a:t>P = range(0, 3)</a:t>
            </a:r>
          </a:p>
          <a:p>
            <a:r>
              <a:rPr lang="en-US" sz="1500" dirty="0"/>
              <a:t>D=1 </a:t>
            </a:r>
          </a:p>
          <a:p>
            <a:r>
              <a:rPr lang="en-US" sz="1500" dirty="0"/>
              <a:t>Q = range(0, 2)</a:t>
            </a:r>
          </a:p>
          <a:p>
            <a:r>
              <a:rPr lang="en-US" sz="1500" dirty="0"/>
              <a:t>s = 24</a:t>
            </a:r>
          </a:p>
          <a:p>
            <a:endParaRPr lang="en-US" sz="1500" dirty="0"/>
          </a:p>
          <a:p>
            <a:r>
              <a:rPr lang="en-US" sz="1500" dirty="0">
                <a:solidFill>
                  <a:srgbClr val="FFFF00"/>
                </a:solidFill>
              </a:rPr>
              <a:t># creating list with all the possible combinations</a:t>
            </a:r>
            <a:br>
              <a:rPr lang="en-US" sz="1500" dirty="0">
                <a:solidFill>
                  <a:srgbClr val="FFFF00"/>
                </a:solidFill>
              </a:rPr>
            </a:br>
            <a:r>
              <a:rPr lang="en-US" sz="1500" dirty="0">
                <a:solidFill>
                  <a:srgbClr val="FFFF00"/>
                </a:solidFill>
              </a:rPr>
              <a:t> of parameters</a:t>
            </a:r>
          </a:p>
          <a:p>
            <a:r>
              <a:rPr lang="en-US" sz="1500" dirty="0"/>
              <a:t>parameters = product(p, q, P, Q)</a:t>
            </a:r>
          </a:p>
        </p:txBody>
      </p:sp>
    </p:spTree>
    <p:extLst>
      <p:ext uri="{BB962C8B-B14F-4D97-AF65-F5344CB8AC3E}">
        <p14:creationId xmlns:p14="http://schemas.microsoft.com/office/powerpoint/2010/main" val="2149528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CEA79-4E01-B146-943C-23BCC1FC5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SARIMA vs. Exponential Smoothing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8BBF503-AE2A-CA42-92BC-79995D083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8854" y="-21486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FD9EDC0-0B1D-B340-8B64-D6ABE653C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7" y="2261759"/>
            <a:ext cx="5434149" cy="270868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E5044F0-7321-124F-9678-3B166205C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61759"/>
            <a:ext cx="5809912" cy="270869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FA2C1C-5E75-3C4A-B2AD-96ED7050B030}"/>
              </a:ext>
            </a:extLst>
          </p:cNvPr>
          <p:cNvSpPr/>
          <p:nvPr/>
        </p:nvSpPr>
        <p:spPr>
          <a:xfrm>
            <a:off x="1793953" y="517479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p,d,q</a:t>
            </a:r>
            <a:r>
              <a:rPr lang="en-US" dirty="0"/>
              <a:t>)(P,D,Q,s)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17C09C-31DA-254D-86AF-20CF1F384E48}"/>
              </a:ext>
            </a:extLst>
          </p:cNvPr>
          <p:cNvSpPr/>
          <p:nvPr/>
        </p:nvSpPr>
        <p:spPr>
          <a:xfrm>
            <a:off x="8482140" y="5174798"/>
            <a:ext cx="865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α, β, </a:t>
            </a:r>
            <a:r>
              <a:rPr lang="en-US" b="1" dirty="0" err="1"/>
              <a:t>γ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0872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7691-8DF5-D847-800E-0F6A885F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06025"/>
            <a:ext cx="10820400" cy="4845949"/>
          </a:xfrm>
        </p:spPr>
        <p:txBody>
          <a:bodyPr/>
          <a:lstStyle/>
          <a:p>
            <a:pPr algn="ctr"/>
            <a:r>
              <a:rPr lang="en-US" dirty="0"/>
              <a:t>Prophet (Facebook TOOL)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Quick Start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8BFD4C-4BAB-F948-9E6F-DFB3533F7CA8}"/>
              </a:ext>
            </a:extLst>
          </p:cNvPr>
          <p:cNvSpPr/>
          <p:nvPr/>
        </p:nvSpPr>
        <p:spPr>
          <a:xfrm>
            <a:off x="2763794" y="5155886"/>
            <a:ext cx="66644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https://facebook.github.io/prophet/docs/quick_start.html</a:t>
            </a:r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1D8854D-FD83-0247-9FE0-1BDB2D651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49" y="2881397"/>
            <a:ext cx="3060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36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7691-8DF5-D847-800E-0F6A885F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49112"/>
            <a:ext cx="10820400" cy="1293028"/>
          </a:xfrm>
        </p:spPr>
        <p:txBody>
          <a:bodyPr/>
          <a:lstStyle/>
          <a:p>
            <a:pPr algn="ctr"/>
            <a:r>
              <a:rPr lang="en-US" dirty="0"/>
              <a:t>Prophet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767415-E05C-F74D-8079-9A3E421248B0}"/>
              </a:ext>
            </a:extLst>
          </p:cNvPr>
          <p:cNvSpPr/>
          <p:nvPr/>
        </p:nvSpPr>
        <p:spPr>
          <a:xfrm>
            <a:off x="378941" y="2057401"/>
            <a:ext cx="455140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</a:rPr>
              <a:t>from </a:t>
            </a:r>
            <a:r>
              <a:rPr lang="en-US" sz="1200" dirty="0" err="1">
                <a:latin typeface="Menlo" panose="020B0609030804020204" pitchFamily="49" charset="0"/>
              </a:rPr>
              <a:t>fbprophet</a:t>
            </a:r>
            <a:r>
              <a:rPr lang="en-US" sz="1200" dirty="0">
                <a:latin typeface="Menlo" panose="020B0609030804020204" pitchFamily="49" charset="0"/>
              </a:rPr>
              <a:t> import Prophet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 err="1">
                <a:latin typeface="Menlo" panose="020B0609030804020204" pitchFamily="49" charset="0"/>
              </a:rPr>
              <a:t>ads_model</a:t>
            </a:r>
            <a:r>
              <a:rPr lang="en-US" sz="1200" dirty="0">
                <a:latin typeface="Menlo" panose="020B0609030804020204" pitchFamily="49" charset="0"/>
              </a:rPr>
              <a:t> = Prophet()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ads_model.fit</a:t>
            </a:r>
            <a:r>
              <a:rPr lang="en-US" sz="1200" dirty="0">
                <a:latin typeface="Menlo" panose="020B0609030804020204" pitchFamily="49" charset="0"/>
              </a:rPr>
              <a:t>(ads)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 err="1">
                <a:latin typeface="Menlo" panose="020B0609030804020204" pitchFamily="49" charset="0"/>
              </a:rPr>
              <a:t>ads_forecast</a:t>
            </a:r>
            <a:r>
              <a:rPr lang="en-US" sz="1200" dirty="0">
                <a:latin typeface="Menlo" panose="020B0609030804020204" pitchFamily="49" charset="0"/>
              </a:rPr>
              <a:t> = </a:t>
            </a:r>
            <a:r>
              <a:rPr lang="en-US" sz="1200" dirty="0" err="1">
                <a:latin typeface="Menlo" panose="020B0609030804020204" pitchFamily="49" charset="0"/>
              </a:rPr>
              <a:t>ads_model.make_future_dataframe</a:t>
            </a:r>
            <a:r>
              <a:rPr lang="en-US" sz="1200" dirty="0">
                <a:latin typeface="Menlo" panose="020B0609030804020204" pitchFamily="49" charset="0"/>
              </a:rPr>
              <a:t>(periods=100, </a:t>
            </a:r>
            <a:r>
              <a:rPr lang="en-US" sz="1200" dirty="0" err="1">
                <a:latin typeface="Menlo" panose="020B0609030804020204" pitchFamily="49" charset="0"/>
              </a:rPr>
              <a:t>freq</a:t>
            </a:r>
            <a:r>
              <a:rPr lang="en-US" sz="1200" dirty="0">
                <a:latin typeface="Menlo" panose="020B0609030804020204" pitchFamily="49" charset="0"/>
              </a:rPr>
              <a:t>='H’)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 err="1">
                <a:latin typeface="Menlo" panose="020B0609030804020204" pitchFamily="49" charset="0"/>
              </a:rPr>
              <a:t>ads_forecast</a:t>
            </a:r>
            <a:r>
              <a:rPr lang="en-US" sz="1200" dirty="0">
                <a:latin typeface="Menlo" panose="020B0609030804020204" pitchFamily="49" charset="0"/>
              </a:rPr>
              <a:t> = </a:t>
            </a:r>
            <a:r>
              <a:rPr lang="en-US" sz="1200" dirty="0" err="1">
                <a:latin typeface="Menlo" panose="020B0609030804020204" pitchFamily="49" charset="0"/>
              </a:rPr>
              <a:t>ads_model.predict</a:t>
            </a:r>
            <a:r>
              <a:rPr lang="en-US" sz="1200" dirty="0">
                <a:latin typeface="Menlo" panose="020B0609030804020204" pitchFamily="49" charset="0"/>
              </a:rPr>
              <a:t>(</a:t>
            </a:r>
            <a:r>
              <a:rPr lang="en-US" sz="1200" dirty="0" err="1">
                <a:latin typeface="Menlo" panose="020B0609030804020204" pitchFamily="49" charset="0"/>
              </a:rPr>
              <a:t>ads_forecast</a:t>
            </a:r>
            <a:r>
              <a:rPr lang="en-US" sz="1200" dirty="0"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9A370-7AF2-3846-9FDA-8CD5E2EBFEBC}"/>
              </a:ext>
            </a:extLst>
          </p:cNvPr>
          <p:cNvSpPr txBox="1"/>
          <p:nvPr/>
        </p:nvSpPr>
        <p:spPr>
          <a:xfrm>
            <a:off x="836023" y="219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480258C-2511-4E40-A9ED-12A64C9B1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513" y="1879398"/>
            <a:ext cx="6550745" cy="401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179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B2DB8-5A53-DC4A-8339-C3666D381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Prophet Hyper Parameters</a:t>
            </a:r>
          </a:p>
        </p:txBody>
      </p:sp>
      <p:pic>
        <p:nvPicPr>
          <p:cNvPr id="5" name="Content Placeholder 4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01AF1BC6-E1F1-6447-9DD3-15FE993A1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999" y="1907035"/>
            <a:ext cx="2988310" cy="423231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3ABC46-8718-814A-87FC-CCEA0BB1CE21}"/>
              </a:ext>
            </a:extLst>
          </p:cNvPr>
          <p:cNvSpPr/>
          <p:nvPr/>
        </p:nvSpPr>
        <p:spPr>
          <a:xfrm>
            <a:off x="348344" y="631549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https://towardsdatascience.com/implementing-facebook-prophet-efficiently-c241305405a3</a:t>
            </a:r>
            <a:endParaRPr lang="en-US" sz="1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37018D6-3837-F54A-B5AE-A513CA3DC94C}"/>
              </a:ext>
            </a:extLst>
          </p:cNvPr>
          <p:cNvSpPr txBox="1">
            <a:spLocks/>
          </p:cNvSpPr>
          <p:nvPr/>
        </p:nvSpPr>
        <p:spPr>
          <a:xfrm>
            <a:off x="5182508" y="1907035"/>
            <a:ext cx="6521812" cy="423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general, no parameters, it is curve fitting</a:t>
            </a:r>
          </a:p>
          <a:p>
            <a:endParaRPr lang="en-US" dirty="0"/>
          </a:p>
          <a:p>
            <a:r>
              <a:rPr lang="en-US" dirty="0"/>
              <a:t>Seasonality</a:t>
            </a:r>
          </a:p>
          <a:p>
            <a:endParaRPr lang="en-US" dirty="0"/>
          </a:p>
          <a:p>
            <a:r>
              <a:rPr lang="en-US" dirty="0"/>
              <a:t>Change Prior Scale (flexibility)</a:t>
            </a:r>
          </a:p>
        </p:txBody>
      </p:sp>
    </p:spTree>
    <p:extLst>
      <p:ext uri="{BB962C8B-B14F-4D97-AF65-F5344CB8AC3E}">
        <p14:creationId xmlns:p14="http://schemas.microsoft.com/office/powerpoint/2010/main" val="2317652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E1588-9C1B-2542-8A42-0AD16067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What is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7912D-52A9-B24C-9EE2-1BE30A40A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8" y="2069502"/>
            <a:ext cx="11295993" cy="4024125"/>
          </a:xfrm>
        </p:spPr>
        <p:txBody>
          <a:bodyPr>
            <a:normAutofit/>
          </a:bodyPr>
          <a:lstStyle/>
          <a:p>
            <a:r>
              <a:rPr lang="en-US" sz="2000" dirty="0"/>
              <a:t>A time series is a sequence of information that attaches a time period to each value.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21D9242-9208-5F4C-BEAF-70F839DDD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4" y="2942446"/>
            <a:ext cx="6202059" cy="295577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61B7DC-1632-6F48-B62E-19F70C784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062" y="2942446"/>
            <a:ext cx="4655890" cy="34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46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B7655-B75C-0845-A51F-A1D84FBA9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SARIMA vs Prophet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EB872-3D85-A646-8725-7F165F593CA3}"/>
              </a:ext>
            </a:extLst>
          </p:cNvPr>
          <p:cNvSpPr txBox="1"/>
          <p:nvPr/>
        </p:nvSpPr>
        <p:spPr>
          <a:xfrm>
            <a:off x="1332410" y="4401439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SARIMA Family: Trends, past-future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613B5-C4C4-F549-B62A-76D2C2E0334C}"/>
              </a:ext>
            </a:extLst>
          </p:cNvPr>
          <p:cNvSpPr txBox="1"/>
          <p:nvPr/>
        </p:nvSpPr>
        <p:spPr>
          <a:xfrm>
            <a:off x="8316685" y="4439884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Curve Fitting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A3613F7-9188-2F49-BD97-BFA11F608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" y="1842908"/>
            <a:ext cx="5951221" cy="240578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11AD732B-F680-BF4A-BCA0-8E2F67EA3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491" y="1842908"/>
            <a:ext cx="5851730" cy="240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854796B-2990-3248-8E52-33D9B26A7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044" y="3750083"/>
            <a:ext cx="5809912" cy="270869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5767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F4B3-064A-2F41-9595-3023311AA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Deep Learning: Neural Network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CE4772-1ED2-774A-BD33-FC0A7A4ED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459" y="1820629"/>
            <a:ext cx="7055949" cy="494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31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F4B3-064A-2F41-9595-3023311AA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Deep Learning: Neural Network</a:t>
            </a:r>
          </a:p>
        </p:txBody>
      </p:sp>
      <p:pic>
        <p:nvPicPr>
          <p:cNvPr id="4" name="Picture 3" descr="A picture containing light, colorful, traffic, lit&#10;&#10;Description automatically generated">
            <a:extLst>
              <a:ext uri="{FF2B5EF4-FFF2-40B4-BE49-F238E27FC236}">
                <a16:creationId xmlns:a16="http://schemas.microsoft.com/office/drawing/2014/main" id="{70E5EDE6-65A1-D24A-A55B-204F954DA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2304993"/>
            <a:ext cx="4417741" cy="3468188"/>
          </a:xfrm>
          <a:prstGeom prst="rect">
            <a:avLst/>
          </a:prstGeom>
        </p:spPr>
      </p:pic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9F0B23D6-82BE-5241-BA04-AC286C76D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988" y="2520125"/>
            <a:ext cx="5185212" cy="303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7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F4B3-064A-2F41-9595-3023311AA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Deep Learning: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F0A5A-7280-A442-ABDB-F791F5A4E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Artificial Neural Network</a:t>
            </a:r>
            <a:br>
              <a:rPr lang="en-US" dirty="0"/>
            </a:br>
            <a:r>
              <a:rPr lang="en-US" dirty="0"/>
              <a:t> (ANN)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Recurrent Neural Network </a:t>
            </a:r>
            <a:br>
              <a:rPr lang="en-US" dirty="0"/>
            </a:br>
            <a:r>
              <a:rPr lang="en-US" dirty="0"/>
              <a:t>(RNN)</a:t>
            </a:r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6529201A-6736-9643-B6F6-548417472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040" y="1893107"/>
            <a:ext cx="4026806" cy="2359235"/>
          </a:xfrm>
          <a:prstGeom prst="rect">
            <a:avLst/>
          </a:prstGeom>
        </p:spPr>
      </p:pic>
      <p:pic>
        <p:nvPicPr>
          <p:cNvPr id="13" name="Picture 12" descr="A picture containing clock, laying&#10;&#10;Description automatically generated">
            <a:extLst>
              <a:ext uri="{FF2B5EF4-FFF2-40B4-BE49-F238E27FC236}">
                <a16:creationId xmlns:a16="http://schemas.microsoft.com/office/drawing/2014/main" id="{CCFFC450-C142-A541-8B0A-B6CF472DF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40" y="4454909"/>
            <a:ext cx="6614160" cy="176377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049118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5ACED-14A0-2945-9C18-AFB9CF616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Recurrent Neural Network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CB6370-1E29-FD4E-916B-C8DAE6B76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895" y="1802039"/>
            <a:ext cx="3752906" cy="473985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93435A-2940-6C47-AC09-A16AD72F15CE}"/>
              </a:ext>
            </a:extLst>
          </p:cNvPr>
          <p:cNvSpPr/>
          <p:nvPr/>
        </p:nvSpPr>
        <p:spPr>
          <a:xfrm>
            <a:off x="474616" y="6565414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https://stanford.edu/~shervine/teaching/cs-230/cheatsheet-recurrent-neural-networks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59069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5ACED-14A0-2945-9C18-AFB9CF616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Long-Short Term Memory (LSTM)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CB6370-1E29-FD4E-916B-C8DAE6B76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895" y="1802039"/>
            <a:ext cx="3752906" cy="473985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93435A-2940-6C47-AC09-A16AD72F15CE}"/>
              </a:ext>
            </a:extLst>
          </p:cNvPr>
          <p:cNvSpPr/>
          <p:nvPr/>
        </p:nvSpPr>
        <p:spPr>
          <a:xfrm>
            <a:off x="474616" y="6565414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https://stanford.edu/~shervine/teaching/cs-230/cheatsheet-recurrent-neural-networks</a:t>
            </a:r>
            <a:endParaRPr lang="en-US" sz="1000" dirty="0"/>
          </a:p>
        </p:txBody>
      </p:sp>
      <p:pic>
        <p:nvPicPr>
          <p:cNvPr id="8" name="Picture 7" descr="A close up of a clock&#10;&#10;Description automatically generated">
            <a:extLst>
              <a:ext uri="{FF2B5EF4-FFF2-40B4-BE49-F238E27FC236}">
                <a16:creationId xmlns:a16="http://schemas.microsoft.com/office/drawing/2014/main" id="{E4B00171-2142-4A4D-9FC2-C5B413799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810" y="1802039"/>
            <a:ext cx="3544025" cy="171178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1C7970-94AB-D344-B641-49B06B63CC99}"/>
              </a:ext>
            </a:extLst>
          </p:cNvPr>
          <p:cNvCxnSpPr/>
          <p:nvPr/>
        </p:nvCxnSpPr>
        <p:spPr>
          <a:xfrm flipV="1">
            <a:off x="4127863" y="2638697"/>
            <a:ext cx="2338251" cy="816819"/>
          </a:xfrm>
          <a:prstGeom prst="straightConnector1">
            <a:avLst/>
          </a:prstGeom>
          <a:ln w="161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04678E4-B3D6-6E47-9686-C62044165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832" y="3723663"/>
            <a:ext cx="3272003" cy="290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48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322A5-F82D-7E4A-BF16-360CD094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Time Series Forecasting using LSTM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6399B717-C424-6644-87EF-60BBD9969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633" y="2370910"/>
            <a:ext cx="5342733" cy="3000835"/>
          </a:xfrm>
        </p:spPr>
      </p:pic>
    </p:spTree>
    <p:extLst>
      <p:ext uri="{BB962C8B-B14F-4D97-AF65-F5344CB8AC3E}">
        <p14:creationId xmlns:p14="http://schemas.microsoft.com/office/powerpoint/2010/main" val="1745446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322A5-F82D-7E4A-BF16-360CD094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Time Series Forecasting using LSTM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3152B9-AC08-A14A-8102-DFFAB8D7970E}"/>
              </a:ext>
            </a:extLst>
          </p:cNvPr>
          <p:cNvSpPr/>
          <p:nvPr/>
        </p:nvSpPr>
        <p:spPr>
          <a:xfrm>
            <a:off x="1018901" y="1972677"/>
            <a:ext cx="434775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One LSTM LAYER</a:t>
            </a:r>
            <a:br>
              <a:rPr lang="en-US" sz="1600" b="1" dirty="0"/>
            </a:br>
            <a:endParaRPr lang="en-US" sz="1600" b="1" dirty="0"/>
          </a:p>
          <a:p>
            <a:r>
              <a:rPr lang="en-US" sz="1200" dirty="0"/>
              <a:t>import </a:t>
            </a:r>
            <a:r>
              <a:rPr lang="en-US" sz="1200" dirty="0" err="1"/>
              <a:t>tensorflow</a:t>
            </a:r>
            <a:r>
              <a:rPr lang="en-US" sz="1200" dirty="0"/>
              <a:t> as </a:t>
            </a:r>
            <a:r>
              <a:rPr lang="en-US" sz="1200" dirty="0" err="1"/>
              <a:t>tf</a:t>
            </a:r>
            <a:br>
              <a:rPr lang="en-US" sz="1200" dirty="0"/>
            </a:br>
            <a:endParaRPr lang="en-US" sz="1200" dirty="0"/>
          </a:p>
          <a:p>
            <a:r>
              <a:rPr lang="en-US" sz="1200" dirty="0"/>
              <a:t>model = </a:t>
            </a:r>
            <a:r>
              <a:rPr lang="en-US" sz="1200" dirty="0" err="1"/>
              <a:t>tf.keras.Sequential</a:t>
            </a:r>
            <a:r>
              <a:rPr lang="en-US" sz="1200" dirty="0"/>
              <a:t>()</a:t>
            </a:r>
            <a:br>
              <a:rPr lang="en-US" sz="1200" dirty="0"/>
            </a:br>
            <a:endParaRPr lang="en-US" sz="1200" dirty="0"/>
          </a:p>
          <a:p>
            <a:r>
              <a:rPr lang="en-US" sz="1200" dirty="0" err="1"/>
              <a:t>model.add</a:t>
            </a:r>
            <a:r>
              <a:rPr lang="en-US" sz="1200" dirty="0"/>
              <a:t>(LSTM(200, activation='</a:t>
            </a:r>
            <a:r>
              <a:rPr lang="en-US" sz="1200" dirty="0" err="1"/>
              <a:t>relu</a:t>
            </a:r>
            <a:r>
              <a:rPr lang="en-US" sz="1200" dirty="0"/>
              <a:t>', </a:t>
            </a:r>
            <a:r>
              <a:rPr lang="en-US" sz="1200" dirty="0" err="1"/>
              <a:t>input_shape</a:t>
            </a:r>
            <a:r>
              <a:rPr lang="en-US" sz="1200" dirty="0"/>
              <a:t>=(</a:t>
            </a:r>
            <a:r>
              <a:rPr lang="en-US" sz="1200" dirty="0" err="1"/>
              <a:t>n_input</a:t>
            </a:r>
            <a:r>
              <a:rPr lang="en-US" sz="1200" dirty="0"/>
              <a:t>, </a:t>
            </a:r>
            <a:r>
              <a:rPr lang="en-US" sz="1200" dirty="0" err="1"/>
              <a:t>n_features</a:t>
            </a:r>
            <a:r>
              <a:rPr lang="en-US" sz="1200" dirty="0"/>
              <a:t>)))</a:t>
            </a:r>
            <a:br>
              <a:rPr lang="en-US" sz="1200" dirty="0"/>
            </a:br>
            <a:endParaRPr lang="en-US" sz="1200" dirty="0"/>
          </a:p>
          <a:p>
            <a:r>
              <a:rPr lang="en-US" sz="1200" dirty="0" err="1"/>
              <a:t>model.add</a:t>
            </a:r>
            <a:r>
              <a:rPr lang="en-US" sz="1200" dirty="0"/>
              <a:t>(Dropout(0.15))</a:t>
            </a:r>
          </a:p>
          <a:p>
            <a:r>
              <a:rPr lang="en-US" sz="1200" dirty="0" err="1"/>
              <a:t>model.add</a:t>
            </a:r>
            <a:r>
              <a:rPr lang="en-US" sz="1200" dirty="0"/>
              <a:t>(Dense(1))</a:t>
            </a:r>
          </a:p>
          <a:p>
            <a:r>
              <a:rPr lang="en-US" sz="1200" dirty="0" err="1"/>
              <a:t>model.compile</a:t>
            </a:r>
            <a:r>
              <a:rPr lang="en-US" sz="1200" dirty="0"/>
              <a:t>(optimizer='</a:t>
            </a:r>
            <a:r>
              <a:rPr lang="en-US" sz="1200" dirty="0" err="1"/>
              <a:t>adam</a:t>
            </a:r>
            <a:r>
              <a:rPr lang="en-US" sz="1200" dirty="0"/>
              <a:t>', loss='</a:t>
            </a:r>
            <a:r>
              <a:rPr lang="en-US" sz="1200" dirty="0" err="1"/>
              <a:t>mse</a:t>
            </a:r>
            <a:r>
              <a:rPr lang="en-US" sz="1200" dirty="0"/>
              <a:t>')</a:t>
            </a:r>
          </a:p>
          <a:p>
            <a:r>
              <a:rPr lang="en-US" sz="1200" dirty="0" err="1"/>
              <a:t>model.fit_generator</a:t>
            </a:r>
            <a:r>
              <a:rPr lang="en-US" sz="1200" dirty="0"/>
              <a:t>(</a:t>
            </a:r>
            <a:r>
              <a:rPr lang="en-US" sz="1200" dirty="0" err="1"/>
              <a:t>generator,epochs</a:t>
            </a:r>
            <a:r>
              <a:rPr lang="en-US" sz="1200" dirty="0"/>
              <a:t>=90)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8FD6F1-8A1E-5546-84CE-21E943907318}"/>
              </a:ext>
            </a:extLst>
          </p:cNvPr>
          <p:cNvSpPr/>
          <p:nvPr/>
        </p:nvSpPr>
        <p:spPr>
          <a:xfrm>
            <a:off x="5987144" y="1972677"/>
            <a:ext cx="551905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Multiple LSTM LAYER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model = </a:t>
            </a:r>
            <a:r>
              <a:rPr lang="en-US" sz="1200" dirty="0" err="1"/>
              <a:t>tf.keras.Sequential</a:t>
            </a:r>
            <a:r>
              <a:rPr lang="en-US" sz="1200" dirty="0"/>
              <a:t>()</a:t>
            </a:r>
          </a:p>
          <a:p>
            <a:endParaRPr lang="en-US" sz="1200" dirty="0"/>
          </a:p>
          <a:p>
            <a:r>
              <a:rPr lang="en-US" sz="1200" dirty="0" err="1"/>
              <a:t>model.add</a:t>
            </a:r>
            <a:r>
              <a:rPr lang="en-US" sz="1200" dirty="0"/>
              <a:t>(LSTM(200, activation='</a:t>
            </a:r>
            <a:r>
              <a:rPr lang="en-US" sz="1200" dirty="0" err="1"/>
              <a:t>relu</a:t>
            </a:r>
            <a:r>
              <a:rPr lang="en-US" sz="1200" dirty="0"/>
              <a:t>', </a:t>
            </a:r>
            <a:r>
              <a:rPr lang="en-US" sz="1200" dirty="0" err="1"/>
              <a:t>return_sequences</a:t>
            </a:r>
            <a:r>
              <a:rPr lang="en-US" sz="1200" dirty="0"/>
              <a:t> = True, </a:t>
            </a:r>
            <a:r>
              <a:rPr lang="en-US" sz="1200" dirty="0" err="1"/>
              <a:t>input_shape</a:t>
            </a:r>
            <a:r>
              <a:rPr lang="en-US" sz="1200" dirty="0"/>
              <a:t>=(</a:t>
            </a:r>
            <a:r>
              <a:rPr lang="en-US" sz="1200" dirty="0" err="1"/>
              <a:t>n_input</a:t>
            </a:r>
            <a:r>
              <a:rPr lang="en-US" sz="1200" dirty="0"/>
              <a:t>, </a:t>
            </a:r>
            <a:r>
              <a:rPr lang="en-US" sz="1200" dirty="0" err="1"/>
              <a:t>n_features</a:t>
            </a:r>
            <a:r>
              <a:rPr lang="en-US" sz="1200" dirty="0"/>
              <a:t>)))</a:t>
            </a:r>
          </a:p>
          <a:p>
            <a:r>
              <a:rPr lang="en-US" sz="1200" dirty="0" err="1"/>
              <a:t>model.add</a:t>
            </a:r>
            <a:r>
              <a:rPr lang="en-US" sz="1200" dirty="0"/>
              <a:t>(Dropout(0.15))</a:t>
            </a:r>
          </a:p>
          <a:p>
            <a:endParaRPr lang="en-US" sz="1200" dirty="0"/>
          </a:p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 Adding a second LSTM layer and some Dropout 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regularisation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sz="1200" dirty="0" err="1"/>
              <a:t>model.add</a:t>
            </a:r>
            <a:r>
              <a:rPr lang="en-US" sz="1200" dirty="0"/>
              <a:t>(LSTM(100,  </a:t>
            </a:r>
            <a:r>
              <a:rPr lang="en-US" sz="1200" dirty="0" err="1"/>
              <a:t>return_sequences</a:t>
            </a:r>
            <a:r>
              <a:rPr lang="en-US" sz="1200" dirty="0"/>
              <a:t> = True, activation='</a:t>
            </a:r>
            <a:r>
              <a:rPr lang="en-US" sz="1200" dirty="0" err="1"/>
              <a:t>relu</a:t>
            </a:r>
            <a:r>
              <a:rPr lang="en-US" sz="1200" dirty="0"/>
              <a:t>'))</a:t>
            </a:r>
          </a:p>
          <a:p>
            <a:r>
              <a:rPr lang="en-US" sz="1200" dirty="0" err="1"/>
              <a:t>model.add</a:t>
            </a:r>
            <a:r>
              <a:rPr lang="en-US" sz="1200" dirty="0"/>
              <a:t>(Dropout(0.15))</a:t>
            </a:r>
          </a:p>
          <a:p>
            <a:endParaRPr lang="en-US" sz="1200" dirty="0"/>
          </a:p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 Adding a third LSTM layer and some Dropout 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regularisation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sz="1200" dirty="0" err="1"/>
              <a:t>model.add</a:t>
            </a:r>
            <a:r>
              <a:rPr lang="en-US" sz="1200" dirty="0"/>
              <a:t>(LSTM(50, </a:t>
            </a:r>
            <a:r>
              <a:rPr lang="en-US" sz="1200" dirty="0" err="1"/>
              <a:t>return_sequences</a:t>
            </a:r>
            <a:r>
              <a:rPr lang="en-US" sz="1200" dirty="0"/>
              <a:t> = True, activation='</a:t>
            </a:r>
            <a:r>
              <a:rPr lang="en-US" sz="1200" dirty="0" err="1"/>
              <a:t>relu</a:t>
            </a:r>
            <a:r>
              <a:rPr lang="en-US" sz="1200" dirty="0"/>
              <a:t>'))</a:t>
            </a:r>
          </a:p>
          <a:p>
            <a:r>
              <a:rPr lang="en-US" sz="1200" dirty="0" err="1"/>
              <a:t>model.add</a:t>
            </a:r>
            <a:r>
              <a:rPr lang="en-US" sz="1200" dirty="0"/>
              <a:t>(Dropout(0.2))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 Adding a fourth LSTM layer and some Dropout 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regularisation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sz="1200" dirty="0" err="1"/>
              <a:t>model.add</a:t>
            </a:r>
            <a:r>
              <a:rPr lang="en-US" sz="1200" dirty="0"/>
              <a:t>(LSTM(50))</a:t>
            </a:r>
          </a:p>
          <a:p>
            <a:r>
              <a:rPr lang="en-US" sz="1200" dirty="0" err="1"/>
              <a:t>model.add</a:t>
            </a:r>
            <a:r>
              <a:rPr lang="en-US" sz="1200" dirty="0"/>
              <a:t>(Dropout(0.2))</a:t>
            </a:r>
          </a:p>
          <a:p>
            <a:endParaRPr lang="en-US" sz="1200" dirty="0"/>
          </a:p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#Adding the output layer</a:t>
            </a:r>
          </a:p>
          <a:p>
            <a:r>
              <a:rPr lang="en-US" sz="1200" dirty="0" err="1"/>
              <a:t>model.add</a:t>
            </a:r>
            <a:r>
              <a:rPr lang="en-US" sz="1200" dirty="0"/>
              <a:t>(Dense(1))</a:t>
            </a:r>
          </a:p>
          <a:p>
            <a:r>
              <a:rPr lang="en-US" sz="1200" dirty="0" err="1"/>
              <a:t>model.compile</a:t>
            </a:r>
            <a:r>
              <a:rPr lang="en-US" sz="1200" dirty="0"/>
              <a:t>(optimizer='</a:t>
            </a:r>
            <a:r>
              <a:rPr lang="en-US" sz="1200" dirty="0" err="1"/>
              <a:t>adam</a:t>
            </a:r>
            <a:r>
              <a:rPr lang="en-US" sz="1200" dirty="0"/>
              <a:t>', loss='</a:t>
            </a:r>
            <a:r>
              <a:rPr lang="en-US" sz="1200" dirty="0" err="1"/>
              <a:t>mse</a:t>
            </a:r>
            <a:r>
              <a:rPr lang="en-US" sz="1200" dirty="0"/>
              <a:t>')</a:t>
            </a:r>
          </a:p>
        </p:txBody>
      </p:sp>
      <p:pic>
        <p:nvPicPr>
          <p:cNvPr id="10" name="Picture 9" descr="A close up of a clock&#10;&#10;Description automatically generated">
            <a:extLst>
              <a:ext uri="{FF2B5EF4-FFF2-40B4-BE49-F238E27FC236}">
                <a16:creationId xmlns:a16="http://schemas.microsoft.com/office/drawing/2014/main" id="{0AA5DC5C-F3A4-9643-BADB-215364899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400" y="4908714"/>
            <a:ext cx="3678499" cy="177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03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322A5-F82D-7E4A-BF16-360CD094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Time Series Forecasting using LSTM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3152B9-AC08-A14A-8102-DFFAB8D7970E}"/>
              </a:ext>
            </a:extLst>
          </p:cNvPr>
          <p:cNvSpPr/>
          <p:nvPr/>
        </p:nvSpPr>
        <p:spPr>
          <a:xfrm>
            <a:off x="1018901" y="1972677"/>
            <a:ext cx="43477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One LSTM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2F2EB4-60C0-D64F-A4C6-8A9E8B704BA0}"/>
              </a:ext>
            </a:extLst>
          </p:cNvPr>
          <p:cNvSpPr/>
          <p:nvPr/>
        </p:nvSpPr>
        <p:spPr>
          <a:xfrm>
            <a:off x="5987144" y="1972677"/>
            <a:ext cx="55190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Multiple LSTM LAYER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40BC9F-DD8C-954A-B917-89FCEA5A6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24402"/>
            <a:ext cx="4948646" cy="235474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90E4BD-8741-704F-8FFA-DF64E1536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901" y="2524402"/>
            <a:ext cx="4649553" cy="235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00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322A5-F82D-7E4A-BF16-360CD094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Time Series Forecasting using LSTM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3152B9-AC08-A14A-8102-DFFAB8D7970E}"/>
              </a:ext>
            </a:extLst>
          </p:cNvPr>
          <p:cNvSpPr/>
          <p:nvPr/>
        </p:nvSpPr>
        <p:spPr>
          <a:xfrm>
            <a:off x="1018901" y="1972677"/>
            <a:ext cx="43477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One LSTM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2F2EB4-60C0-D64F-A4C6-8A9E8B704BA0}"/>
              </a:ext>
            </a:extLst>
          </p:cNvPr>
          <p:cNvSpPr/>
          <p:nvPr/>
        </p:nvSpPr>
        <p:spPr>
          <a:xfrm>
            <a:off x="9226732" y="6384329"/>
            <a:ext cx="55190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Multiple LSTM LAYER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B74F498-F580-9B4E-ABFA-41BCAC294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01" y="2453577"/>
            <a:ext cx="8038011" cy="208666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255B37BE-387F-0B41-99A3-BA4A7550C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901" y="4636220"/>
            <a:ext cx="8038011" cy="208666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14534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E1588-9C1B-2542-8A42-0AD16067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What is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7912D-52A9-B24C-9EE2-1BE30A40A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8" y="2069502"/>
            <a:ext cx="11295993" cy="4024125"/>
          </a:xfrm>
        </p:spPr>
        <p:txBody>
          <a:bodyPr>
            <a:normAutofit/>
          </a:bodyPr>
          <a:lstStyle/>
          <a:p>
            <a:r>
              <a:rPr lang="en-US" sz="2000" dirty="0"/>
              <a:t>A time series is a sequence of information that attaches a time period to each value.</a:t>
            </a:r>
          </a:p>
        </p:txBody>
      </p:sp>
      <p:pic>
        <p:nvPicPr>
          <p:cNvPr id="4" name="Online Media 3" descr="G20 Countries : GDP PPP (1990-2020)">
            <a:hlinkClick r:id="" action="ppaction://media"/>
            <a:extLst>
              <a:ext uri="{FF2B5EF4-FFF2-40B4-BE49-F238E27FC236}">
                <a16:creationId xmlns:a16="http://schemas.microsoft.com/office/drawing/2014/main" id="{9EF4E5D8-2443-5642-9A98-65655E964E7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80676" y="2741441"/>
            <a:ext cx="6830647" cy="38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2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83EC-62C9-164A-9CA5-F6E707F12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8" y="764373"/>
            <a:ext cx="10820401" cy="1293028"/>
          </a:xfrm>
        </p:spPr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F536C-BED5-2A4F-848D-9A5F654A6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Prophet: always a nice first try (no parameter)</a:t>
            </a:r>
          </a:p>
          <a:p>
            <a:endParaRPr lang="en-US" dirty="0"/>
          </a:p>
          <a:p>
            <a:r>
              <a:rPr lang="en-US" dirty="0"/>
              <a:t>Exponential Smoothing (three parameters)</a:t>
            </a:r>
          </a:p>
          <a:p>
            <a:endParaRPr lang="en-US" dirty="0"/>
          </a:p>
          <a:p>
            <a:r>
              <a:rPr lang="en-US" dirty="0"/>
              <a:t>ARIMA/SARIMA Family: parameter search (7 parameters)</a:t>
            </a:r>
          </a:p>
          <a:p>
            <a:endParaRPr lang="en-US" dirty="0"/>
          </a:p>
          <a:p>
            <a:r>
              <a:rPr lang="en-US" dirty="0"/>
              <a:t>Deep Learning (LSTM): very large dataset (many parameters)</a:t>
            </a:r>
          </a:p>
        </p:txBody>
      </p:sp>
    </p:spTree>
    <p:extLst>
      <p:ext uri="{BB962C8B-B14F-4D97-AF65-F5344CB8AC3E}">
        <p14:creationId xmlns:p14="http://schemas.microsoft.com/office/powerpoint/2010/main" val="3622884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83EC-62C9-164A-9CA5-F6E707F12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8" y="764373"/>
            <a:ext cx="10820401" cy="1293028"/>
          </a:xfrm>
        </p:spPr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24EAAA6-FCFA-4042-851F-2370F1408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279" y="4311257"/>
            <a:ext cx="7045234" cy="208666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048C0D7-92BE-0743-B0CC-A755483EA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68" y="1905468"/>
            <a:ext cx="5851730" cy="240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4A9ABB9-0B09-6B4A-9C57-AE8E56772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779" y="1891372"/>
            <a:ext cx="5951221" cy="240578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1B69836-2FA9-3546-BA38-DCA2A0F71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7" y="3869351"/>
            <a:ext cx="5809912" cy="270869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08059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7D3E-7F66-4847-8C0F-660AAD7A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STOCKS?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9D49B2-BC2D-5A42-A339-58268095D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376" y="1822269"/>
            <a:ext cx="5723516" cy="470678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6FCFD7-6E26-2344-8A41-B635A8A73FE8}"/>
              </a:ext>
            </a:extLst>
          </p:cNvPr>
          <p:cNvSpPr txBox="1"/>
          <p:nvPr/>
        </p:nvSpPr>
        <p:spPr>
          <a:xfrm>
            <a:off x="7764876" y="5051723"/>
            <a:ext cx="34353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download from:</a:t>
            </a:r>
          </a:p>
          <a:p>
            <a:endParaRPr lang="en-US" dirty="0"/>
          </a:p>
          <a:p>
            <a:r>
              <a:rPr lang="en-US" dirty="0">
                <a:solidFill>
                  <a:srgbClr val="35FA7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https://www.macrotrends.net/stocks/charts/IBM/ibm/stock-price-history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99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2FA61-FC2C-9E47-ADB3-0710D122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IBM STOCKS : Prophet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E4E78F-E520-7F43-AEF5-9400A51D1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45206"/>
            <a:ext cx="3086446" cy="2538165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15B7D6B-6C70-9241-BDA7-B106FDEA3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166" y="1939835"/>
            <a:ext cx="7430034" cy="45915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BF54EB-50DE-C741-8F8A-C8016FCCE63F}"/>
              </a:ext>
            </a:extLst>
          </p:cNvPr>
          <p:cNvSpPr txBox="1"/>
          <p:nvPr/>
        </p:nvSpPr>
        <p:spPr>
          <a:xfrm>
            <a:off x="843868" y="5885098"/>
            <a:ext cx="2770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Prophet: </a:t>
            </a:r>
            <a:br>
              <a:rPr lang="en-US" dirty="0"/>
            </a:br>
            <a:r>
              <a:rPr lang="en-US" dirty="0"/>
              <a:t>1000 day --&gt; prediction</a:t>
            </a:r>
          </a:p>
        </p:txBody>
      </p:sp>
    </p:spTree>
    <p:extLst>
      <p:ext uri="{BB962C8B-B14F-4D97-AF65-F5344CB8AC3E}">
        <p14:creationId xmlns:p14="http://schemas.microsoft.com/office/powerpoint/2010/main" val="25254112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2FA61-FC2C-9E47-ADB3-0710D122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IBM STOCKS: Prophet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E4E78F-E520-7F43-AEF5-9400A51D1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45206"/>
            <a:ext cx="3086446" cy="2538165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6D4A108-3E64-3346-B54E-BCF17BC7A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166" y="1939835"/>
            <a:ext cx="7430034" cy="4604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C0BFB0-AEC5-754D-B806-3E8964F24317}"/>
              </a:ext>
            </a:extLst>
          </p:cNvPr>
          <p:cNvSpPr txBox="1"/>
          <p:nvPr/>
        </p:nvSpPr>
        <p:spPr>
          <a:xfrm>
            <a:off x="843868" y="5885098"/>
            <a:ext cx="2882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Prophet: </a:t>
            </a:r>
            <a:br>
              <a:rPr lang="en-US" dirty="0"/>
            </a:br>
            <a:r>
              <a:rPr lang="en-US" dirty="0"/>
              <a:t>2020 data --&gt; prediction</a:t>
            </a:r>
          </a:p>
        </p:txBody>
      </p:sp>
    </p:spTree>
    <p:extLst>
      <p:ext uri="{BB962C8B-B14F-4D97-AF65-F5344CB8AC3E}">
        <p14:creationId xmlns:p14="http://schemas.microsoft.com/office/powerpoint/2010/main" val="574227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2FA61-FC2C-9E47-ADB3-0710D122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IBM STOCKS: LSTM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E4E78F-E520-7F43-AEF5-9400A51D1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45206"/>
            <a:ext cx="3086446" cy="25381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C0BFB0-AEC5-754D-B806-3E8964F24317}"/>
              </a:ext>
            </a:extLst>
          </p:cNvPr>
          <p:cNvSpPr txBox="1"/>
          <p:nvPr/>
        </p:nvSpPr>
        <p:spPr>
          <a:xfrm>
            <a:off x="843868" y="5885098"/>
            <a:ext cx="2860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LSTM (Deep Learning)</a:t>
            </a:r>
            <a:br>
              <a:rPr lang="en-US" dirty="0"/>
            </a:br>
            <a:r>
              <a:rPr lang="en-US" dirty="0"/>
              <a:t>1000 days --&gt; prediction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5B322193-0C23-144B-9A19-8EBF91126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80" y="2245206"/>
            <a:ext cx="7498080" cy="40315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35970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2FA61-FC2C-9E47-ADB3-0710D122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IBM STOCKS: LSTM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E4E78F-E520-7F43-AEF5-9400A51D1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45206"/>
            <a:ext cx="3086446" cy="25381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C0BFB0-AEC5-754D-B806-3E8964F24317}"/>
              </a:ext>
            </a:extLst>
          </p:cNvPr>
          <p:cNvSpPr txBox="1"/>
          <p:nvPr/>
        </p:nvSpPr>
        <p:spPr>
          <a:xfrm>
            <a:off x="843868" y="5885098"/>
            <a:ext cx="2818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LSTM (Deep Learning)</a:t>
            </a:r>
            <a:br>
              <a:rPr lang="en-US" dirty="0"/>
            </a:br>
            <a:r>
              <a:rPr lang="en-US" dirty="0"/>
              <a:t>2020 data--&gt; prediction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641722-9D06-6344-954A-613605DC5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79" y="2245205"/>
            <a:ext cx="7498081" cy="403158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810989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2FA61-FC2C-9E47-ADB3-0710D122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IBM STOCKS: SARIMA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E4E78F-E520-7F43-AEF5-9400A51D1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45206"/>
            <a:ext cx="3086446" cy="25381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C0BFB0-AEC5-754D-B806-3E8964F24317}"/>
              </a:ext>
            </a:extLst>
          </p:cNvPr>
          <p:cNvSpPr txBox="1"/>
          <p:nvPr/>
        </p:nvSpPr>
        <p:spPr>
          <a:xfrm>
            <a:off x="843868" y="5885098"/>
            <a:ext cx="2759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SARIMA</a:t>
            </a:r>
            <a:br>
              <a:rPr lang="en-US" dirty="0"/>
            </a:br>
            <a:r>
              <a:rPr lang="en-US" dirty="0"/>
              <a:t>1000 days--&gt; validation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27707-8CF8-9B4D-ACFF-EFC794C35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366" y="2245205"/>
            <a:ext cx="7615645" cy="428622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022673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2FA61-FC2C-9E47-ADB3-0710D122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IBM STOCKS: SARIMA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E4E78F-E520-7F43-AEF5-9400A51D1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45206"/>
            <a:ext cx="3086446" cy="25381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C0BFB0-AEC5-754D-B806-3E8964F24317}"/>
              </a:ext>
            </a:extLst>
          </p:cNvPr>
          <p:cNvSpPr txBox="1"/>
          <p:nvPr/>
        </p:nvSpPr>
        <p:spPr>
          <a:xfrm>
            <a:off x="843868" y="5885098"/>
            <a:ext cx="2795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SARIMA</a:t>
            </a:r>
            <a:br>
              <a:rPr lang="en-US" dirty="0"/>
            </a:br>
            <a:r>
              <a:rPr lang="en-US" dirty="0"/>
              <a:t>1000 days--&gt; prediction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3B53C0E-F43A-9141-8AB8-B9B639454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366" y="2245204"/>
            <a:ext cx="7615645" cy="428622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28847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2FA61-FC2C-9E47-ADB3-0710D122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IBM STOCKS: SARIMA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E4E78F-E520-7F43-AEF5-9400A51D1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45206"/>
            <a:ext cx="3086446" cy="25381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C0BFB0-AEC5-754D-B806-3E8964F24317}"/>
              </a:ext>
            </a:extLst>
          </p:cNvPr>
          <p:cNvSpPr txBox="1"/>
          <p:nvPr/>
        </p:nvSpPr>
        <p:spPr>
          <a:xfrm>
            <a:off x="843868" y="5885098"/>
            <a:ext cx="2795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SARIMA</a:t>
            </a:r>
            <a:br>
              <a:rPr lang="en-US" dirty="0"/>
            </a:br>
            <a:r>
              <a:rPr lang="en-US" dirty="0"/>
              <a:t>1000 days--&gt; prediction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BA1636-D3DA-0540-AFF3-959B4357C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364" y="2245203"/>
            <a:ext cx="7615644" cy="428622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767456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F8B3-0D33-7C4E-87F1-B014BCB7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CASE STUDY: Hourly Ads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A515E5-2404-214E-A4B5-500548138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972" y="2352158"/>
            <a:ext cx="2140592" cy="4024313"/>
          </a:xfr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F7279CB-EA4D-3F4B-BB4A-356DA303D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742" y="2352158"/>
            <a:ext cx="7243192" cy="345862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007393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7D3E-7F66-4847-8C0F-660AAD7A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Global WARMING?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4CF31E-A330-CE40-B21D-68519E7F9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1893" y="1893479"/>
            <a:ext cx="7514705" cy="4664075"/>
          </a:xfrm>
        </p:spPr>
      </p:pic>
    </p:spTree>
    <p:extLst>
      <p:ext uri="{BB962C8B-B14F-4D97-AF65-F5344CB8AC3E}">
        <p14:creationId xmlns:p14="http://schemas.microsoft.com/office/powerpoint/2010/main" val="2908762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7D3E-7F66-4847-8C0F-660AAD7A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297" y="2527859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CSP Team?</a:t>
            </a:r>
          </a:p>
        </p:txBody>
      </p:sp>
    </p:spTree>
    <p:extLst>
      <p:ext uri="{BB962C8B-B14F-4D97-AF65-F5344CB8AC3E}">
        <p14:creationId xmlns:p14="http://schemas.microsoft.com/office/powerpoint/2010/main" val="10022450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13CE8-2AF0-654E-B3B4-20AB2A5B3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38096"/>
            <a:ext cx="10820400" cy="1293028"/>
          </a:xfrm>
        </p:spPr>
        <p:txBody>
          <a:bodyPr/>
          <a:lstStyle/>
          <a:p>
            <a:pPr algn="ctr"/>
            <a:r>
              <a:rPr lang="en-US" b="1" dirty="0" err="1"/>
              <a:t>Github</a:t>
            </a:r>
            <a:r>
              <a:rPr lang="en-US" b="1" dirty="0"/>
              <a:t> </a:t>
            </a:r>
            <a:r>
              <a:rPr lang="en-US" b="1" dirty="0" err="1"/>
              <a:t>COde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842EE2-A63A-7848-8A9C-7455DDBD3EA7}"/>
              </a:ext>
            </a:extLst>
          </p:cNvPr>
          <p:cNvSpPr/>
          <p:nvPr/>
        </p:nvSpPr>
        <p:spPr>
          <a:xfrm>
            <a:off x="1205133" y="3570459"/>
            <a:ext cx="103010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/dongzhang84/</a:t>
            </a:r>
            <a:r>
              <a:rPr lang="en-US" sz="1600" dirty="0" err="1"/>
              <a:t>time_series_analysis</a:t>
            </a:r>
            <a:r>
              <a:rPr lang="en-US" sz="1600" dirty="0"/>
              <a:t>/blob/master/</a:t>
            </a:r>
            <a:r>
              <a:rPr lang="en-US" sz="1600" dirty="0" err="1"/>
              <a:t>time_series_case_study.ipynb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4938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2AB39-F0FC-2043-A9B0-A8A5A160A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616" y="764373"/>
            <a:ext cx="10653584" cy="1293028"/>
          </a:xfrm>
        </p:spPr>
        <p:txBody>
          <a:bodyPr/>
          <a:lstStyle/>
          <a:p>
            <a:pPr algn="ctr"/>
            <a:r>
              <a:rPr lang="en-US" b="1" dirty="0"/>
              <a:t>quality metrics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815F2-22E0-FD42-B5F1-4109FFE71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 squared</a:t>
            </a:r>
          </a:p>
          <a:p>
            <a:endParaRPr lang="en-US" dirty="0"/>
          </a:p>
          <a:p>
            <a:r>
              <a:rPr lang="en-US" dirty="0"/>
              <a:t>Mean Absolute Error (MAE)</a:t>
            </a:r>
          </a:p>
          <a:p>
            <a:endParaRPr lang="en-US" dirty="0"/>
          </a:p>
          <a:p>
            <a:r>
              <a:rPr lang="en-US" dirty="0"/>
              <a:t>Median Absolute Error (MAE)</a:t>
            </a:r>
          </a:p>
          <a:p>
            <a:endParaRPr lang="en-US" dirty="0"/>
          </a:p>
          <a:p>
            <a:r>
              <a:rPr lang="en-US" dirty="0"/>
              <a:t>Mean Squared Error (MSE)</a:t>
            </a:r>
          </a:p>
          <a:p>
            <a:endParaRPr lang="en-US" dirty="0"/>
          </a:p>
          <a:p>
            <a:r>
              <a:rPr lang="en-US" dirty="0"/>
              <a:t>Mean Squared Logarithmic Error (MSLE)</a:t>
            </a:r>
          </a:p>
          <a:p>
            <a:endParaRPr lang="en-US" dirty="0"/>
          </a:p>
          <a:p>
            <a:r>
              <a:rPr lang="en-US" dirty="0"/>
              <a:t>Mean Absolute Percentage Error (MAPE)</a:t>
            </a:r>
          </a:p>
        </p:txBody>
      </p:sp>
      <p:pic>
        <p:nvPicPr>
          <p:cNvPr id="5" name="Picture 4" descr="A close up of a clock&#10;&#10;Description automatically generated">
            <a:extLst>
              <a:ext uri="{FF2B5EF4-FFF2-40B4-BE49-F238E27FC236}">
                <a16:creationId xmlns:a16="http://schemas.microsoft.com/office/drawing/2014/main" id="{BCA60AB4-7566-4D42-A916-DEA97732B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59" y="2562483"/>
            <a:ext cx="2721403" cy="78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031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7691-8DF5-D847-800E-0F6A885F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altLang="zh-CN" b="1" dirty="0"/>
              <a:t>Third</a:t>
            </a:r>
            <a:r>
              <a:rPr lang="zh-CN" altLang="en-US" b="1" dirty="0"/>
              <a:t> </a:t>
            </a:r>
            <a:r>
              <a:rPr lang="en-US" b="1" dirty="0"/>
              <a:t>Example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96A362-4839-824A-8831-3798663B8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242" y="2241550"/>
            <a:ext cx="4673600" cy="2374900"/>
          </a:xfrm>
        </p:spPr>
      </p:pic>
      <p:pic>
        <p:nvPicPr>
          <p:cNvPr id="9" name="Picture 8" descr="A picture containing text, person, boat, riding&#10;&#10;Description automatically generated">
            <a:extLst>
              <a:ext uri="{FF2B5EF4-FFF2-40B4-BE49-F238E27FC236}">
                <a16:creationId xmlns:a16="http://schemas.microsoft.com/office/drawing/2014/main" id="{F845AA61-81E5-6549-9D18-25E1AAECD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730" y="2225465"/>
            <a:ext cx="6347596" cy="23909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B6D900-41D3-544C-A42C-495998406689}"/>
              </a:ext>
            </a:extLst>
          </p:cNvPr>
          <p:cNvSpPr/>
          <p:nvPr/>
        </p:nvSpPr>
        <p:spPr>
          <a:xfrm>
            <a:off x="3288892" y="5047008"/>
            <a:ext cx="62648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Furniture Sales as a Time Series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2B92AD-681C-DF49-8008-B8E49152845F}"/>
              </a:ext>
            </a:extLst>
          </p:cNvPr>
          <p:cNvSpPr/>
          <p:nvPr/>
        </p:nvSpPr>
        <p:spPr>
          <a:xfrm>
            <a:off x="2325188" y="5631783"/>
            <a:ext cx="106331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https://towardsdatascience.com/an-end-to-end-project-on-time-series-analysis-and-forecasting-with-python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15848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7691-8DF5-D847-800E-0F6A885F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Sales as a Time Series</a:t>
            </a:r>
          </a:p>
        </p:txBody>
      </p:sp>
      <p:pic>
        <p:nvPicPr>
          <p:cNvPr id="9" name="Picture 8" descr="A picture containing text, person, boat, riding&#10;&#10;Description automatically generated">
            <a:extLst>
              <a:ext uri="{FF2B5EF4-FFF2-40B4-BE49-F238E27FC236}">
                <a16:creationId xmlns:a16="http://schemas.microsoft.com/office/drawing/2014/main" id="{F845AA61-81E5-6549-9D18-25E1AAECD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730" y="2225465"/>
            <a:ext cx="6347596" cy="23909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35EF65-E2C7-F346-A8AE-7B3B4A17259D}"/>
              </a:ext>
            </a:extLst>
          </p:cNvPr>
          <p:cNvSpPr/>
          <p:nvPr/>
        </p:nvSpPr>
        <p:spPr>
          <a:xfrm>
            <a:off x="568234" y="1872735"/>
            <a:ext cx="3369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(SARIMA) --&gt; (</a:t>
            </a:r>
            <a:r>
              <a:rPr lang="en-US" dirty="0" err="1"/>
              <a:t>p,d,q</a:t>
            </a:r>
            <a:r>
              <a:rPr lang="en-US" dirty="0"/>
              <a:t>)(P,D,Q,s)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1190883-7233-5348-8E84-1B18047B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31775"/>
            <a:ext cx="4041494" cy="426918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A42CA0A-06E7-8042-9449-5D11420CC0CA}"/>
              </a:ext>
            </a:extLst>
          </p:cNvPr>
          <p:cNvSpPr/>
          <p:nvPr/>
        </p:nvSpPr>
        <p:spPr>
          <a:xfrm>
            <a:off x="5001614" y="6146969"/>
            <a:ext cx="4368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</a:rPr>
              <a:t>SARIMA:(1, 1, 1)x(1, 1, 0, 12)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7BA5C0-9A21-B741-9C02-40A285CE64D3}"/>
              </a:ext>
            </a:extLst>
          </p:cNvPr>
          <p:cNvSpPr/>
          <p:nvPr/>
        </p:nvSpPr>
        <p:spPr>
          <a:xfrm>
            <a:off x="5474730" y="465528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https://towardsdatascience.com/an-end-to-end-project-on-time-series-analysis-and-forecasting-with-python-4835e6bf050b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64858F-6381-EC48-8A2B-CC781EE89665}"/>
              </a:ext>
            </a:extLst>
          </p:cNvPr>
          <p:cNvSpPr/>
          <p:nvPr/>
        </p:nvSpPr>
        <p:spPr>
          <a:xfrm>
            <a:off x="5001614" y="5777637"/>
            <a:ext cx="3264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dium-content-title-font"/>
              </a:rPr>
              <a:t>AIC: Akaike Information Criterion</a:t>
            </a:r>
            <a:endParaRPr lang="en-US" b="0" i="0" dirty="0">
              <a:effectLst/>
              <a:latin typeface="medium-content-title-font"/>
            </a:endParaRPr>
          </a:p>
        </p:txBody>
      </p:sp>
    </p:spTree>
    <p:extLst>
      <p:ext uri="{BB962C8B-B14F-4D97-AF65-F5344CB8AC3E}">
        <p14:creationId xmlns:p14="http://schemas.microsoft.com/office/powerpoint/2010/main" val="4344497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7691-8DF5-D847-800E-0F6A885F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b="1" dirty="0"/>
              <a:t>Sales as a Time Series</a:t>
            </a:r>
          </a:p>
        </p:txBody>
      </p:sp>
      <p:pic>
        <p:nvPicPr>
          <p:cNvPr id="9" name="Picture 8" descr="A picture containing text, person, boat, riding&#10;&#10;Description automatically generated">
            <a:extLst>
              <a:ext uri="{FF2B5EF4-FFF2-40B4-BE49-F238E27FC236}">
                <a16:creationId xmlns:a16="http://schemas.microsoft.com/office/drawing/2014/main" id="{F845AA61-81E5-6549-9D18-25E1AAECD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730" y="2225465"/>
            <a:ext cx="6347596" cy="23909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35EF65-E2C7-F346-A8AE-7B3B4A17259D}"/>
              </a:ext>
            </a:extLst>
          </p:cNvPr>
          <p:cNvSpPr/>
          <p:nvPr/>
        </p:nvSpPr>
        <p:spPr>
          <a:xfrm>
            <a:off x="568234" y="1872735"/>
            <a:ext cx="3369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(SARIMA) --&gt; (</a:t>
            </a:r>
            <a:r>
              <a:rPr lang="en-US" dirty="0" err="1"/>
              <a:t>p,d,q</a:t>
            </a:r>
            <a:r>
              <a:rPr lang="en-US" dirty="0"/>
              <a:t>)(P,D,Q,s)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1190883-7233-5348-8E84-1B18047B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31775"/>
            <a:ext cx="4041494" cy="426918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A42CA0A-06E7-8042-9449-5D11420CC0CA}"/>
              </a:ext>
            </a:extLst>
          </p:cNvPr>
          <p:cNvSpPr/>
          <p:nvPr/>
        </p:nvSpPr>
        <p:spPr>
          <a:xfrm>
            <a:off x="5001614" y="6146969"/>
            <a:ext cx="4368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</a:rPr>
              <a:t>SARIMA:(1, 1, 1)x(1, 1, 0, 12)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7BA5C0-9A21-B741-9C02-40A285CE64D3}"/>
              </a:ext>
            </a:extLst>
          </p:cNvPr>
          <p:cNvSpPr/>
          <p:nvPr/>
        </p:nvSpPr>
        <p:spPr>
          <a:xfrm>
            <a:off x="5474730" y="465528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https://towardsdatascience.com/an-end-to-end-project-on-time-series-analysis-and-forecasting-with-python-4835e6bf050b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64858F-6381-EC48-8A2B-CC781EE89665}"/>
              </a:ext>
            </a:extLst>
          </p:cNvPr>
          <p:cNvSpPr/>
          <p:nvPr/>
        </p:nvSpPr>
        <p:spPr>
          <a:xfrm>
            <a:off x="5001614" y="5777637"/>
            <a:ext cx="3264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dium-content-title-font"/>
              </a:rPr>
              <a:t>AIC: Akaike Information Criterion</a:t>
            </a:r>
            <a:endParaRPr lang="en-US" b="0" i="0" dirty="0">
              <a:effectLst/>
              <a:latin typeface="medium-content-title-font"/>
            </a:endParaRPr>
          </a:p>
        </p:txBody>
      </p:sp>
      <p:pic>
        <p:nvPicPr>
          <p:cNvPr id="10" name="Picture 9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2154484A-538A-4344-BCB9-63D2C0E0B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731" y="2226300"/>
            <a:ext cx="6347596" cy="239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20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0">
            <a:extLst>
              <a:ext uri="{FF2B5EF4-FFF2-40B4-BE49-F238E27FC236}">
                <a16:creationId xmlns:a16="http://schemas.microsoft.com/office/drawing/2014/main" id="{915FA5E9-6A0B-4A0F-8F65-04FF17AE1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12">
            <a:extLst>
              <a:ext uri="{FF2B5EF4-FFF2-40B4-BE49-F238E27FC236}">
                <a16:creationId xmlns:a16="http://schemas.microsoft.com/office/drawing/2014/main" id="{469E9129-40A7-431A-9059-A3164DCE6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9E1588-9C1B-2542-8A42-0AD16067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88665"/>
            <a:ext cx="3306744" cy="129302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Smooth </a:t>
            </a:r>
            <a:br>
              <a:rPr lang="en-US" sz="3200" dirty="0"/>
            </a:br>
            <a:r>
              <a:rPr lang="en-US" sz="3200" dirty="0"/>
              <a:t>Time SERIES </a:t>
            </a:r>
          </a:p>
        </p:txBody>
      </p:sp>
      <p:sp>
        <p:nvSpPr>
          <p:cNvPr id="30" name="Content Placeholder 7">
            <a:extLst>
              <a:ext uri="{FF2B5EF4-FFF2-40B4-BE49-F238E27FC236}">
                <a16:creationId xmlns:a16="http://schemas.microsoft.com/office/drawing/2014/main" id="{95282D03-332E-43E9-A33F-151DEBDA6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334827"/>
            <a:ext cx="3630876" cy="3883858"/>
          </a:xfrm>
        </p:spPr>
        <p:txBody>
          <a:bodyPr>
            <a:normAutofit/>
          </a:bodyPr>
          <a:lstStyle/>
          <a:p>
            <a:r>
              <a:rPr lang="en-US" dirty="0"/>
              <a:t>moving average (MA) </a:t>
            </a:r>
            <a:endParaRPr lang="en-US" sz="16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BFDDC8F-8D60-424D-8471-B32F1CB03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625564-B622-154F-8AAC-3FD3A34EB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39" y="2177460"/>
            <a:ext cx="6127287" cy="2925779"/>
          </a:xfrm>
          <a:prstGeom prst="rect">
            <a:avLst/>
          </a:prstGeom>
        </p:spPr>
      </p:pic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A12D19D-7B3F-9B4C-81AD-9C2952B62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649" y="3070358"/>
            <a:ext cx="2737022" cy="12218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7D1D77-B967-5F4F-9D27-788F3889A36B}"/>
              </a:ext>
            </a:extLst>
          </p:cNvPr>
          <p:cNvSpPr/>
          <p:nvPr/>
        </p:nvSpPr>
        <p:spPr>
          <a:xfrm>
            <a:off x="5144649" y="630543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Credit: </a:t>
            </a:r>
            <a:r>
              <a:rPr lang="en-US" sz="1200" dirty="0">
                <a:hlinkClick r:id="rId5"/>
              </a:rPr>
              <a:t>https://medium.com/open-machine-learning-course/open-machine-learning-course-topic-9-time-series-analysis-in-python-a270cb05e0b3</a:t>
            </a:r>
            <a:endParaRPr lang="en-US" sz="1200" dirty="0"/>
          </a:p>
        </p:txBody>
      </p:sp>
      <p:pic>
        <p:nvPicPr>
          <p:cNvPr id="10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019AD1-37DA-5D48-922C-ECED59D3C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903" y="4754943"/>
            <a:ext cx="2140592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15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15FA5E9-6A0B-4A0F-8F65-04FF17AE1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9E9129-40A7-431A-9059-A3164DCE6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BFDDC8F-8D60-424D-8471-B32F1CB03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D12B77-E244-F14B-84E3-92EA51414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39" y="2131505"/>
            <a:ext cx="6127287" cy="301768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C11DD0-D030-EC41-8492-77C83900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88665"/>
            <a:ext cx="3306744" cy="129302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Smooth </a:t>
            </a:r>
            <a:br>
              <a:rPr lang="en-US" sz="3200" dirty="0"/>
            </a:br>
            <a:r>
              <a:rPr lang="en-US" sz="3200" dirty="0"/>
              <a:t>Time SERIES 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DEB47E19-1D75-4F45-9EA0-FB85E34A2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334827"/>
            <a:ext cx="3630876" cy="3883858"/>
          </a:xfrm>
        </p:spPr>
        <p:txBody>
          <a:bodyPr>
            <a:normAutofit/>
          </a:bodyPr>
          <a:lstStyle/>
          <a:p>
            <a:r>
              <a:rPr lang="en-US" dirty="0"/>
              <a:t>moving average (MA) </a:t>
            </a:r>
            <a:endParaRPr lang="en-US" sz="1600" dirty="0"/>
          </a:p>
        </p:txBody>
      </p:sp>
      <p:pic>
        <p:nvPicPr>
          <p:cNvPr id="17" name="Picture 1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1B8D00F4-30A5-E049-9DF6-43DB68649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649" y="3070358"/>
            <a:ext cx="2737022" cy="1221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F2E6A5-9514-7D4B-AC29-B7DE09A465A2}"/>
              </a:ext>
            </a:extLst>
          </p:cNvPr>
          <p:cNvSpPr txBox="1"/>
          <p:nvPr/>
        </p:nvSpPr>
        <p:spPr>
          <a:xfrm>
            <a:off x="957649" y="4658442"/>
            <a:ext cx="811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>
                <a:latin typeface="Times" pitchFamily="2" charset="0"/>
              </a:rPr>
              <a:t>k</a:t>
            </a:r>
            <a:r>
              <a:rPr lang="en-US" sz="2200" b="1" dirty="0"/>
              <a:t> = 4</a:t>
            </a:r>
          </a:p>
        </p:txBody>
      </p:sp>
    </p:spTree>
    <p:extLst>
      <p:ext uri="{BB962C8B-B14F-4D97-AF65-F5344CB8AC3E}">
        <p14:creationId xmlns:p14="http://schemas.microsoft.com/office/powerpoint/2010/main" val="2410821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15FA5E9-6A0B-4A0F-8F65-04FF17AE1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9E9129-40A7-431A-9059-A3164DCE6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BFDDC8F-8D60-424D-8471-B32F1CB03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4C29B1-9A00-814B-BB3C-3AB4D680B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39" y="2131505"/>
            <a:ext cx="6127287" cy="301768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3ABF01E-4B22-9641-B46F-062C902E4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88665"/>
            <a:ext cx="3306744" cy="129302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Smooth </a:t>
            </a:r>
            <a:br>
              <a:rPr lang="en-US" sz="3200" dirty="0"/>
            </a:br>
            <a:r>
              <a:rPr lang="en-US" sz="3200" dirty="0"/>
              <a:t>Time SERIES 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9E7D2572-8CEE-3941-B98C-239A89355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334827"/>
            <a:ext cx="3630876" cy="3883858"/>
          </a:xfrm>
        </p:spPr>
        <p:txBody>
          <a:bodyPr>
            <a:normAutofit/>
          </a:bodyPr>
          <a:lstStyle/>
          <a:p>
            <a:r>
              <a:rPr lang="en-US" dirty="0"/>
              <a:t>moving average (MA) </a:t>
            </a:r>
            <a:endParaRPr lang="en-US" sz="1600" dirty="0"/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7EB3CC2-1DFA-0247-93BE-D36219B2B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649" y="3070358"/>
            <a:ext cx="2737022" cy="12218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CAD38E-A87C-BD4A-8B34-4FE1D2B1D082}"/>
              </a:ext>
            </a:extLst>
          </p:cNvPr>
          <p:cNvSpPr txBox="1"/>
          <p:nvPr/>
        </p:nvSpPr>
        <p:spPr>
          <a:xfrm>
            <a:off x="957649" y="4658442"/>
            <a:ext cx="9701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>
                <a:latin typeface="Times" pitchFamily="2" charset="0"/>
              </a:rPr>
              <a:t>k</a:t>
            </a:r>
            <a:r>
              <a:rPr lang="en-US" sz="2200" b="1" dirty="0"/>
              <a:t> = 12</a:t>
            </a:r>
          </a:p>
        </p:txBody>
      </p:sp>
    </p:spTree>
    <p:extLst>
      <p:ext uri="{BB962C8B-B14F-4D97-AF65-F5344CB8AC3E}">
        <p14:creationId xmlns:p14="http://schemas.microsoft.com/office/powerpoint/2010/main" val="398828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15FA5E9-6A0B-4A0F-8F65-04FF17AE1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9E9129-40A7-431A-9059-A3164DCE6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BFDDC8F-8D60-424D-8471-B32F1CB03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D0DCFE-1471-7E41-A785-CBA9A9DDF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39" y="2131505"/>
            <a:ext cx="6127287" cy="301768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F8C9824-C83F-7E4D-9E88-50BD9E0DC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88665"/>
            <a:ext cx="3306744" cy="129302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Smooth </a:t>
            </a:r>
            <a:br>
              <a:rPr lang="en-US" sz="3200" dirty="0"/>
            </a:br>
            <a:r>
              <a:rPr lang="en-US" sz="3200" dirty="0"/>
              <a:t>Time SERIES 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B318B8F8-63E7-1946-8D6C-27EBC88F9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334827"/>
            <a:ext cx="3630876" cy="3883858"/>
          </a:xfrm>
        </p:spPr>
        <p:txBody>
          <a:bodyPr>
            <a:normAutofit/>
          </a:bodyPr>
          <a:lstStyle/>
          <a:p>
            <a:r>
              <a:rPr lang="en-US" dirty="0"/>
              <a:t>moving average (MA) </a:t>
            </a:r>
            <a:endParaRPr lang="en-US" sz="1600" dirty="0"/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9E42E115-2BBE-4B45-B630-773E6B80E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649" y="3070358"/>
            <a:ext cx="2737022" cy="12218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EF2BC7-5AFA-574F-8341-CDA788C656C9}"/>
              </a:ext>
            </a:extLst>
          </p:cNvPr>
          <p:cNvSpPr txBox="1"/>
          <p:nvPr/>
        </p:nvSpPr>
        <p:spPr>
          <a:xfrm>
            <a:off x="957649" y="4658442"/>
            <a:ext cx="9701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>
                <a:latin typeface="Times" pitchFamily="2" charset="0"/>
              </a:rPr>
              <a:t>k</a:t>
            </a:r>
            <a:r>
              <a:rPr lang="en-US" sz="2200" b="1" dirty="0"/>
              <a:t> = 24</a:t>
            </a:r>
          </a:p>
        </p:txBody>
      </p:sp>
    </p:spTree>
    <p:extLst>
      <p:ext uri="{BB962C8B-B14F-4D97-AF65-F5344CB8AC3E}">
        <p14:creationId xmlns:p14="http://schemas.microsoft.com/office/powerpoint/2010/main" val="2945738348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14661</TotalTime>
  <Words>1491</Words>
  <Application>Microsoft Macintosh PowerPoint</Application>
  <PresentationFormat>Widescreen</PresentationFormat>
  <Paragraphs>247</Paragraphs>
  <Slides>56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medium-content-serif-font</vt:lpstr>
      <vt:lpstr>medium-content-title-font</vt:lpstr>
      <vt:lpstr>SFMono-Regular</vt:lpstr>
      <vt:lpstr>Arial</vt:lpstr>
      <vt:lpstr>Calibri</vt:lpstr>
      <vt:lpstr>Century Gothic</vt:lpstr>
      <vt:lpstr>Menlo</vt:lpstr>
      <vt:lpstr>Times</vt:lpstr>
      <vt:lpstr>Vapor Trail</vt:lpstr>
      <vt:lpstr>Time Series Forecasting</vt:lpstr>
      <vt:lpstr>TIME SERIES Forecasting</vt:lpstr>
      <vt:lpstr>What is Time Series</vt:lpstr>
      <vt:lpstr>What is Time Series</vt:lpstr>
      <vt:lpstr>CASE STUDY: Hourly Ads</vt:lpstr>
      <vt:lpstr>Smooth  Time SERIES </vt:lpstr>
      <vt:lpstr>Smooth  Time SERIES </vt:lpstr>
      <vt:lpstr>Smooth  Time SERIES </vt:lpstr>
      <vt:lpstr>Smooth  Time SERIES </vt:lpstr>
      <vt:lpstr>TIME SERIES Forecasting</vt:lpstr>
      <vt:lpstr>TIME SERIES Forecasting</vt:lpstr>
      <vt:lpstr>TIME SERIES Forecasting</vt:lpstr>
      <vt:lpstr>Forecasting Cross Validation</vt:lpstr>
      <vt:lpstr>Forecasting Cross Validation</vt:lpstr>
      <vt:lpstr>Forecasting Cross Validation</vt:lpstr>
      <vt:lpstr>Forecasting Cross Validation</vt:lpstr>
      <vt:lpstr>PowerPoint Presentation</vt:lpstr>
      <vt:lpstr>PowerPoint Presentation</vt:lpstr>
      <vt:lpstr>PowerPoint Presentation</vt:lpstr>
      <vt:lpstr>exponential Smoothing FORECASTING</vt:lpstr>
      <vt:lpstr>ARIMA/SARIMA Family </vt:lpstr>
      <vt:lpstr>ARIMA/SARIMA Family </vt:lpstr>
      <vt:lpstr>ARIMA/SARIMA Family </vt:lpstr>
      <vt:lpstr>SARIMA: Parameter Scanning</vt:lpstr>
      <vt:lpstr>SARIMA: Parameter Scanning</vt:lpstr>
      <vt:lpstr>SARIMA vs. Exponential Smoothing</vt:lpstr>
      <vt:lpstr>Prophet (Facebook TOOL)    Quick Start</vt:lpstr>
      <vt:lpstr>Prophet</vt:lpstr>
      <vt:lpstr>Prophet Hyper Parameters</vt:lpstr>
      <vt:lpstr>SARIMA vs Prophet</vt:lpstr>
      <vt:lpstr>Deep Learning: Neural Network</vt:lpstr>
      <vt:lpstr>Deep Learning: Neural Network</vt:lpstr>
      <vt:lpstr>Deep Learning: Neural Network</vt:lpstr>
      <vt:lpstr>Recurrent Neural Network</vt:lpstr>
      <vt:lpstr>Long-Short Term Memory (LSTM)</vt:lpstr>
      <vt:lpstr>Time Series Forecasting using LSTM</vt:lpstr>
      <vt:lpstr>Time Series Forecasting using LSTM</vt:lpstr>
      <vt:lpstr>Time Series Forecasting using LSTM</vt:lpstr>
      <vt:lpstr>Time Series Forecasting using LSTM</vt:lpstr>
      <vt:lpstr>Summary</vt:lpstr>
      <vt:lpstr>Summary</vt:lpstr>
      <vt:lpstr>STOCKS?</vt:lpstr>
      <vt:lpstr>IBM STOCKS : Prophet</vt:lpstr>
      <vt:lpstr>IBM STOCKS: Prophet</vt:lpstr>
      <vt:lpstr>IBM STOCKS: LSTM</vt:lpstr>
      <vt:lpstr>IBM STOCKS: LSTM</vt:lpstr>
      <vt:lpstr>IBM STOCKS: SARIMA</vt:lpstr>
      <vt:lpstr>IBM STOCKS: SARIMA</vt:lpstr>
      <vt:lpstr>IBM STOCKS: SARIMA</vt:lpstr>
      <vt:lpstr>Global WARMING?</vt:lpstr>
      <vt:lpstr>CSP Team?</vt:lpstr>
      <vt:lpstr>Github COde</vt:lpstr>
      <vt:lpstr>quality metrics</vt:lpstr>
      <vt:lpstr>Third Example</vt:lpstr>
      <vt:lpstr>Sales as a Time Series</vt:lpstr>
      <vt:lpstr>Sales as a Time Series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 Analysis and Forecasting</dc:title>
  <dc:creator>Dong Zhang</dc:creator>
  <cp:lastModifiedBy>Dong Zhang</cp:lastModifiedBy>
  <cp:revision>89</cp:revision>
  <dcterms:created xsi:type="dcterms:W3CDTF">2020-08-25T21:39:17Z</dcterms:created>
  <dcterms:modified xsi:type="dcterms:W3CDTF">2020-09-17T15:52:56Z</dcterms:modified>
</cp:coreProperties>
</file>